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5"/>
  </p:sldMasterIdLst>
  <p:notesMasterIdLst>
    <p:notesMasterId r:id="rId14"/>
  </p:notesMasterIdLst>
  <p:sldIdLst>
    <p:sldId id="256" r:id="rId6"/>
    <p:sldId id="285" r:id="rId7"/>
    <p:sldId id="284" r:id="rId8"/>
    <p:sldId id="283" r:id="rId9"/>
    <p:sldId id="257" r:id="rId10"/>
    <p:sldId id="286" r:id="rId11"/>
    <p:sldId id="287" r:id="rId12"/>
    <p:sldId id="266" r:id="rId13"/>
  </p:sldIdLst>
  <p:sldSz cx="9144000" cy="5143500" type="screen16x9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98002700-F2E5-4B03-8BA7-5B3C3C2EA343}">
          <p14:sldIdLst>
            <p14:sldId id="256"/>
            <p14:sldId id="285"/>
            <p14:sldId id="284"/>
            <p14:sldId id="283"/>
            <p14:sldId id="257"/>
            <p14:sldId id="286"/>
            <p14:sldId id="287"/>
            <p14:sldId id="26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A0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C3D6FD-606A-40C3-AC3D-A0C5241148F0}" v="2015" dt="2023-11-03T01:30:23.2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19" autoAdjust="0"/>
    <p:restoredTop sz="77837" autoAdjust="0"/>
  </p:normalViewPr>
  <p:slideViewPr>
    <p:cSldViewPr>
      <p:cViewPr varScale="1">
        <p:scale>
          <a:sx n="175" d="100"/>
          <a:sy n="175" d="100"/>
        </p:scale>
        <p:origin x="1296" y="8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26" d="100"/>
          <a:sy n="126" d="100"/>
        </p:scale>
        <p:origin x="4852" y="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microsoft.com/office/2015/10/relationships/revisionInfo" Target="revisionInfo.xml"/><Relationship Id="rId14" Type="http://schemas.openxmlformats.org/officeDocument/2006/relationships/notesMaster" Target="notesMasters/notesMaster1.xml"/><Relationship Id="rId9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2620" tIns="46310" rIns="92620" bIns="4631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2620" tIns="46310" rIns="92620" bIns="46310" rtlCol="0"/>
          <a:lstStyle>
            <a:lvl1pPr algn="r">
              <a:defRPr sz="1200"/>
            </a:lvl1pPr>
          </a:lstStyle>
          <a:p>
            <a:fld id="{EE869B22-8D9F-4E42-B19E-B4ACE0EE06BE}" type="datetimeFigureOut">
              <a:rPr lang="en-CA" smtClean="0"/>
              <a:t>2023-11-02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194425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620" tIns="46310" rIns="92620" bIns="4631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2620" tIns="46310" rIns="92620" bIns="4631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2620" tIns="46310" rIns="92620" bIns="4631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 vert="horz" lIns="92620" tIns="46310" rIns="92620" bIns="46310" rtlCol="0" anchor="b"/>
          <a:lstStyle>
            <a:lvl1pPr algn="r">
              <a:defRPr sz="1200"/>
            </a:lvl1pPr>
          </a:lstStyle>
          <a:p>
            <a:fld id="{5E50D5B6-8CDF-49D6-A6D7-131FE697533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34413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50D5B6-8CDF-49D6-A6D7-131FE6975332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073124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50D5B6-8CDF-49D6-A6D7-131FE6975332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966864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50D5B6-8CDF-49D6-A6D7-131FE6975332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191811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50D5B6-8CDF-49D6-A6D7-131FE6975332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223035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50D5B6-8CDF-49D6-A6D7-131FE6975332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5476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50D5B6-8CDF-49D6-A6D7-131FE6975332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793221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50D5B6-8CDF-49D6-A6D7-131FE6975332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134223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 quote from the German philosopher Immanuel Kant that I believe is very applicable to</a:t>
            </a:r>
          </a:p>
          <a:p>
            <a:endParaRPr lang="en-US" dirty="0"/>
          </a:p>
          <a:p>
            <a:r>
              <a:rPr lang="en-US" dirty="0"/>
              <a:t>OUT OF THE CROOKED TIMBER OF HUMANITY, NO STAIGHT THING WAS EVER MADE.</a:t>
            </a:r>
          </a:p>
          <a:p>
            <a:endParaRPr lang="en-US" dirty="0"/>
          </a:p>
          <a:p>
            <a:r>
              <a:rPr lang="en-US" dirty="0"/>
              <a:t>No matter how linear and clearly set out a process is, once you add the human element to the process, it tends to become more tangled and messy. </a:t>
            </a:r>
          </a:p>
          <a:p>
            <a:endParaRPr lang="en-US" dirty="0"/>
          </a:p>
          <a:p>
            <a:r>
              <a:rPr lang="en-US" dirty="0"/>
              <a:t>So while we can improve development approval processes, we are always going to have the unpredictable human element to deal with.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50D5B6-8CDF-49D6-A6D7-131FE6975332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04919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ounded Rectangle 29"/>
          <p:cNvSpPr/>
          <p:nvPr/>
        </p:nvSpPr>
        <p:spPr bwMode="white">
          <a:xfrm>
            <a:off x="5410200" y="2971800"/>
            <a:ext cx="3063240" cy="20574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3045737"/>
            <a:ext cx="160020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657351"/>
            <a:ext cx="8458200" cy="1102519"/>
          </a:xfrm>
        </p:spPr>
        <p:txBody>
          <a:bodyPr anchor="t" anchorCtr="0"/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2743200"/>
            <a:ext cx="4953000" cy="1314450"/>
          </a:xfrm>
        </p:spPr>
        <p:txBody>
          <a:bodyPr/>
          <a:lstStyle>
            <a:lvl1pPr marL="64008" indent="0" algn="l">
              <a:buNone/>
              <a:defRPr sz="2400">
                <a:solidFill>
                  <a:srgbClr val="16A0DB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3154680"/>
            <a:ext cx="960120" cy="342900"/>
          </a:xfrm>
        </p:spPr>
        <p:txBody>
          <a:bodyPr/>
          <a:lstStyle/>
          <a:p>
            <a:fld id="{D90ED64B-6609-42B9-9D64-63ECBEC63048}" type="datetime1">
              <a:rPr lang="en-CA" smtClean="0"/>
              <a:t>2023-11-02</a:t>
            </a:fld>
            <a:endParaRPr lang="en-CA" dirty="0"/>
          </a:p>
        </p:txBody>
      </p:sp>
      <p:pic>
        <p:nvPicPr>
          <p:cNvPr id="10" name="Picture 9"/>
          <p:cNvPicPr preferRelativeResize="0"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209554"/>
            <a:ext cx="1676400" cy="82702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E88161D-92C8-E16D-3B39-C447ED54BA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04060" y="2099747"/>
            <a:ext cx="3123319" cy="296418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ounded Rectangle 18"/>
          <p:cNvSpPr/>
          <p:nvPr/>
        </p:nvSpPr>
        <p:spPr bwMode="white">
          <a:xfrm>
            <a:off x="5410199" y="457200"/>
            <a:ext cx="3063240" cy="20574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20" name="Rounded Rectangle 19"/>
          <p:cNvSpPr/>
          <p:nvPr/>
        </p:nvSpPr>
        <p:spPr bwMode="white">
          <a:xfrm>
            <a:off x="7376506" y="531137"/>
            <a:ext cx="160020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65760" marR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prstClr val="black"/>
              </a:buClr>
              <a:buSzTx/>
              <a:buFont typeface="Georgia"/>
              <a:buChar char="•"/>
              <a:tabLst/>
              <a:defRPr/>
            </a:lvl1pPr>
            <a:lvl2pPr marL="658368" marR="0" indent="-246888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A1DF"/>
              </a:buClr>
              <a:buSzTx/>
              <a:buFont typeface="Georgia"/>
              <a:buChar char="▫"/>
              <a:tabLst/>
              <a:defRPr>
                <a:solidFill>
                  <a:schemeClr val="tx1"/>
                </a:solidFill>
              </a:defRPr>
            </a:lvl2pPr>
            <a:lvl3pPr marL="923544" marR="0" indent="-219456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5E9732"/>
              </a:buClr>
              <a:buSzTx/>
              <a:buFont typeface="Wingdings 2"/>
              <a:buChar char=""/>
              <a:tabLst/>
              <a:defRPr>
                <a:solidFill>
                  <a:schemeClr val="tx1"/>
                </a:solidFill>
              </a:defRPr>
            </a:lvl3pPr>
            <a:lvl4pPr marL="1179576" marR="0" indent="-201168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prstClr val="black"/>
              </a:buClr>
              <a:buSzTx/>
              <a:buFont typeface="Wingdings 2"/>
              <a:buChar char=""/>
              <a:tabLst/>
              <a:defRPr/>
            </a:lvl4pPr>
          </a:lstStyle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prstClr val="black"/>
              </a:buClr>
              <a:buSzTx/>
              <a:buFont typeface="Georgia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365760" marR="0" lvl="1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prstClr val="black"/>
              </a:buClr>
              <a:buSzTx/>
              <a:buFont typeface="Georgia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365760" marR="0" lvl="2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prstClr val="black"/>
              </a:buClr>
              <a:buSzTx/>
              <a:buFont typeface="Georgia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365760" marR="0" lvl="3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prstClr val="black"/>
              </a:buClr>
              <a:buSzTx/>
              <a:buFont typeface="Georgia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1A0AF-703E-42BA-8FB4-72D706EC4BD7}" type="datetime1">
              <a:rPr lang="en-CA" smtClean="0"/>
              <a:t>2023-11-02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48A0A-5BBC-4652-B014-294308BDC765}" type="slidenum">
              <a:rPr lang="en-CA" smtClean="0"/>
              <a:t>‹#›</a:t>
            </a:fld>
            <a:endParaRPr lang="en-CA"/>
          </a:p>
        </p:txBody>
      </p:sp>
      <p:sp useBgFill="1">
        <p:nvSpPr>
          <p:cNvPr id="11" name="Rounded Rectangle 10"/>
          <p:cNvSpPr/>
          <p:nvPr userDrawn="1"/>
        </p:nvSpPr>
        <p:spPr bwMode="white">
          <a:xfrm>
            <a:off x="5410199" y="457200"/>
            <a:ext cx="3063240" cy="20574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2" name="Rounded Rectangle 11"/>
          <p:cNvSpPr/>
          <p:nvPr userDrawn="1"/>
        </p:nvSpPr>
        <p:spPr bwMode="white">
          <a:xfrm>
            <a:off x="7376506" y="531137"/>
            <a:ext cx="160020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485901"/>
            <a:ext cx="7772400" cy="1021556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16A0DB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25316"/>
            <a:ext cx="7772400" cy="1132284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500B5-AF15-4BAD-9A9D-3EA61542E462}" type="datetime1">
              <a:rPr lang="en-CA" smtClean="0"/>
              <a:t>2023-11-02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48A0A-5BBC-4652-B014-294308BDC765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87069"/>
            <a:ext cx="4038600" cy="3394472"/>
          </a:xfrm>
        </p:spPr>
        <p:txBody>
          <a:bodyPr/>
          <a:lstStyle>
            <a:lvl1pPr eaLnBrk="1" latinLnBrk="0" hangingPunct="1">
              <a:defRPr sz="2000"/>
            </a:lvl1pPr>
            <a:lvl2pPr eaLnBrk="1" latinLnBrk="0" hangingPunct="1">
              <a:defRPr sz="1900"/>
            </a:lvl2pPr>
            <a:lvl3pPr eaLnBrk="1" latinLnBrk="0" hangingPunct="1">
              <a:defRPr sz="1800"/>
            </a:lvl3pPr>
            <a:lvl4pPr eaLnBrk="1" latinLnBrk="0" hangingPunct="1"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87069"/>
            <a:ext cx="4038600" cy="3394472"/>
          </a:xfrm>
        </p:spPr>
        <p:txBody>
          <a:bodyPr/>
          <a:lstStyle>
            <a:lvl1pPr eaLnBrk="1" latinLnBrk="0" hangingPunct="1">
              <a:defRPr sz="2000"/>
            </a:lvl1pPr>
            <a:lvl2pPr eaLnBrk="1" latinLnBrk="0" hangingPunct="1">
              <a:defRPr sz="1900"/>
            </a:lvl2pPr>
            <a:lvl3pPr eaLnBrk="1" latinLnBrk="0" hangingPunct="1">
              <a:defRPr sz="1800"/>
            </a:lvl3pPr>
            <a:lvl4pPr eaLnBrk="1" latinLnBrk="0" hangingPunct="1"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3A044-3155-4A25-A105-9D24CDBB60D5}" type="datetime1">
              <a:rPr lang="en-CA" smtClean="0"/>
              <a:t>2023-11-02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48A0A-5BBC-4652-B014-294308BDC765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57250"/>
            <a:ext cx="8382000" cy="802386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83728"/>
            <a:ext cx="4041648" cy="3429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8" y="1683728"/>
            <a:ext cx="4041775" cy="3429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031389"/>
            <a:ext cx="4041648" cy="29146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7" y="2031389"/>
            <a:ext cx="4041775" cy="29146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7ABBB77-CB69-42BC-AA61-07066B74BC68}" type="datetime1">
              <a:rPr lang="en-CA" smtClean="0"/>
              <a:t>2023-11-02</a:t>
            </a:fld>
            <a:endParaRPr lang="en-C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2248A0A-5BBC-4652-B014-294308BDC765}" type="slidenum">
              <a:rPr lang="en-CA" smtClean="0"/>
              <a:t>‹#›</a:t>
            </a:fld>
            <a:endParaRPr lang="en-CA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7250"/>
            <a:ext cx="8229600" cy="802386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459486"/>
            <a:ext cx="957264" cy="342900"/>
          </a:xfrm>
        </p:spPr>
        <p:txBody>
          <a:bodyPr/>
          <a:lstStyle/>
          <a:p>
            <a:fld id="{D05E38A5-16F0-4013-A57C-AEE86E685BC1}" type="datetime1">
              <a:rPr lang="en-CA" smtClean="0"/>
              <a:t>2023-11-02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459486"/>
            <a:ext cx="1325880" cy="342900"/>
          </a:xfrm>
        </p:spPr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1704"/>
            <a:ext cx="762000" cy="274320"/>
          </a:xfrm>
        </p:spPr>
        <p:txBody>
          <a:bodyPr/>
          <a:lstStyle/>
          <a:p>
            <a:fld id="{62248A0A-5BBC-4652-B014-294308BDC765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223D9-5887-4312-8362-DA63D78706C8}" type="datetime1">
              <a:rPr lang="en-CA" smtClean="0"/>
              <a:t>2023-11-02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48A0A-5BBC-4652-B014-294308BDC765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826478"/>
            <a:ext cx="3383280" cy="658368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1508045"/>
            <a:ext cx="3383280" cy="346329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582215"/>
            <a:ext cx="5102352" cy="438912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FE542-3811-4805-A873-301AD9164855}" type="datetime1">
              <a:rPr lang="en-CA" smtClean="0"/>
              <a:t>2023-11-02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48A0A-5BBC-4652-B014-294308BDC765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ounded Rectangle 32"/>
          <p:cNvSpPr/>
          <p:nvPr/>
        </p:nvSpPr>
        <p:spPr bwMode="white">
          <a:xfrm>
            <a:off x="5407339" y="373128"/>
            <a:ext cx="3063240" cy="20574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441707"/>
            <a:ext cx="160020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1501"/>
            <a:ext cx="57626" cy="466344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1501"/>
            <a:ext cx="27432" cy="466344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1501"/>
            <a:ext cx="9144" cy="466344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1501"/>
            <a:ext cx="27432" cy="466344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285"/>
            <a:ext cx="54864" cy="438912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285"/>
            <a:ext cx="9144" cy="438912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857250"/>
            <a:ext cx="8229600" cy="8001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87068"/>
            <a:ext cx="8229600" cy="324383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459486"/>
            <a:ext cx="957264" cy="3429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E399AE12-EE3D-4F5A-A405-887BA3DA7183}" type="datetime1">
              <a:rPr lang="en-CA" smtClean="0"/>
              <a:t>2023-11-02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459486"/>
            <a:ext cx="1325880" cy="3429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CA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1704"/>
            <a:ext cx="762000" cy="27432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62248A0A-5BBC-4652-B014-294308BDC765}" type="slidenum">
              <a:rPr lang="en-CA" smtClean="0"/>
              <a:pPr/>
              <a:t>‹#›</a:t>
            </a:fld>
            <a:endParaRPr lang="en-CA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C2443F1-9ADB-FD23-B693-63EED87496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03999" y="2222550"/>
            <a:ext cx="3200000" cy="2680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0356C3D-5A20-E61A-6396-E5B0E599A66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382262"/>
            <a:ext cx="1097280" cy="54864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Georgia" pitchFamily="18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tx1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i="1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tx1"/>
        </a:buClr>
        <a:buFont typeface="Wingdings 2"/>
        <a:buChar char=""/>
        <a:defRPr kumimoji="0" sz="22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657351"/>
            <a:ext cx="8458200" cy="761999"/>
          </a:xfrm>
        </p:spPr>
        <p:txBody>
          <a:bodyPr>
            <a:normAutofit fontScale="90000"/>
          </a:bodyPr>
          <a:lstStyle/>
          <a:p>
            <a:r>
              <a:rPr lang="en-CA" dirty="0"/>
              <a:t>Development Approvals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486150"/>
            <a:ext cx="5257800" cy="1314450"/>
          </a:xfrm>
        </p:spPr>
        <p:txBody>
          <a:bodyPr>
            <a:normAutofit/>
          </a:bodyPr>
          <a:lstStyle/>
          <a:p>
            <a:endParaRPr lang="en-CA" dirty="0"/>
          </a:p>
          <a:p>
            <a:r>
              <a:rPr lang="en-CA" dirty="0"/>
              <a:t>CHA Housing Forum </a:t>
            </a:r>
          </a:p>
          <a:p>
            <a:r>
              <a:rPr lang="en-CA" dirty="0"/>
              <a:t>November 2, 2023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0D21328-7240-4184-A2ED-355A892C8ED8}"/>
              </a:ext>
            </a:extLst>
          </p:cNvPr>
          <p:cNvSpPr txBox="1">
            <a:spLocks/>
          </p:cNvSpPr>
          <p:nvPr/>
        </p:nvSpPr>
        <p:spPr>
          <a:xfrm>
            <a:off x="457200" y="2343150"/>
            <a:ext cx="5257800" cy="609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64008" indent="0" algn="l" rtl="0" eaLnBrk="1" latinLnBrk="0" hangingPunct="1">
              <a:spcBef>
                <a:spcPts val="300"/>
              </a:spcBef>
              <a:buClr>
                <a:schemeClr val="tx1"/>
              </a:buClr>
              <a:buFont typeface="Georgia"/>
              <a:buNone/>
              <a:defRPr kumimoji="0" sz="2400" kern="1200">
                <a:solidFill>
                  <a:srgbClr val="16A0DB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None/>
              <a:defRPr kumimoji="0" sz="2600" i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00"/>
              </a:spcBef>
              <a:buClr>
                <a:schemeClr val="tx1"/>
              </a:buClr>
              <a:buFont typeface="Wingdings 2"/>
              <a:buNone/>
              <a:defRPr kumimoji="0" sz="22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/>
              <a:t>Challenges and Solutions</a:t>
            </a:r>
          </a:p>
        </p:txBody>
      </p:sp>
    </p:spTree>
    <p:extLst>
      <p:ext uri="{BB962C8B-B14F-4D97-AF65-F5344CB8AC3E}">
        <p14:creationId xmlns:p14="http://schemas.microsoft.com/office/powerpoint/2010/main" val="1187954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69D113-38CB-40AF-8188-8B1ACF720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48A0A-5BBC-4652-B014-294308BDC765}" type="slidenum">
              <a:rPr lang="en-CA" smtClean="0"/>
              <a:t>2</a:t>
            </a:fld>
            <a:endParaRPr lang="en-CA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9A05592-4D7F-44C6-A58B-5AD3F9D2E9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0" y="1189264"/>
            <a:ext cx="411155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CD308E4-7392-4ECB-B15B-244E85BF81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400" y="1276350"/>
            <a:ext cx="3635083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585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C00F9B-CE25-4A41-A11F-E2BD3D7F0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48A0A-5BBC-4652-B014-294308BDC765}" type="slidenum">
              <a:rPr lang="en-CA" smtClean="0"/>
              <a:t>3</a:t>
            </a:fld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80F57E-E204-4712-BF1B-91FB1B5147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361950"/>
            <a:ext cx="7272509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360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1E2C3E-2F84-44A7-AA9E-E7F9612CF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48A0A-5BBC-4652-B014-294308BDC765}" type="slidenum">
              <a:rPr lang="en-CA" smtClean="0"/>
              <a:t>4</a:t>
            </a:fld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2FA54C-9DB5-4F96-A2A8-2985ECE6E1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209550"/>
            <a:ext cx="5943600" cy="405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406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9EEC967-7D8C-5E03-A7CA-42AE57B73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4102"/>
            <a:ext cx="8229600" cy="800100"/>
          </a:xfrm>
        </p:spPr>
        <p:txBody>
          <a:bodyPr>
            <a:normAutofit/>
          </a:bodyPr>
          <a:lstStyle/>
          <a:p>
            <a:r>
              <a:rPr lang="en-US" dirty="0"/>
              <a:t>Solutions: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7804D7C-7CA3-B04F-26DB-2702D668F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48A0A-5BBC-4652-B014-294308BDC765}" type="slidenum">
              <a:rPr lang="en-CA" smtClean="0"/>
              <a:t>5</a:t>
            </a:fld>
            <a:endParaRPr lang="en-CA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8E6265-0839-4209-9907-8E335F363D70}"/>
              </a:ext>
            </a:extLst>
          </p:cNvPr>
          <p:cNvSpPr txBox="1"/>
          <p:nvPr/>
        </p:nvSpPr>
        <p:spPr>
          <a:xfrm>
            <a:off x="228600" y="1016572"/>
            <a:ext cx="72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b="1" dirty="0"/>
              <a:t>Better Urban Finance Tools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500B10-B4FF-4A07-935F-9BA72B0E3BE1}"/>
              </a:ext>
            </a:extLst>
          </p:cNvPr>
          <p:cNvSpPr txBox="1"/>
          <p:nvPr/>
        </p:nvSpPr>
        <p:spPr>
          <a:xfrm>
            <a:off x="381000" y="1428750"/>
            <a:ext cx="7239000" cy="1456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/>
              <a:t>Expand DCC powers to fund community amenities and full cost of off-site infrastructure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/>
              <a:t>Establish a community-wide funding source for affordable housing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/>
              <a:t>Replace negotiation with density bonus zones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785720C-0244-4487-9388-30613453F1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3105150"/>
            <a:ext cx="2880717" cy="16003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ECF99EA-FC21-499A-B597-C4FD5D50CF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3147996"/>
            <a:ext cx="2273966" cy="1514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777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5D37BE-B3CA-4848-ABE9-DF6D35289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48A0A-5BBC-4652-B014-294308BDC765}" type="slidenum">
              <a:rPr lang="en-CA" smtClean="0"/>
              <a:t>6</a:t>
            </a:fld>
            <a:endParaRPr lang="en-CA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3AF0AF-F482-4A95-BD0D-7538750B57F3}"/>
              </a:ext>
            </a:extLst>
          </p:cNvPr>
          <p:cNvSpPr txBox="1"/>
          <p:nvPr/>
        </p:nvSpPr>
        <p:spPr>
          <a:xfrm>
            <a:off x="304800" y="311403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2. </a:t>
            </a:r>
            <a:r>
              <a:rPr lang="en-US" dirty="0"/>
              <a:t>   </a:t>
            </a:r>
            <a:r>
              <a:rPr lang="en-US" b="1" dirty="0"/>
              <a:t>Triage applications at early stage for completeness and complexity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5FC757-8FDA-4092-98C6-7D994F9B49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2495550"/>
            <a:ext cx="3890416" cy="203985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2B6971-DFB5-4637-8C2C-C9B471A61968}"/>
              </a:ext>
            </a:extLst>
          </p:cNvPr>
          <p:cNvSpPr txBox="1"/>
          <p:nvPr/>
        </p:nvSpPr>
        <p:spPr>
          <a:xfrm>
            <a:off x="381000" y="819150"/>
            <a:ext cx="7239000" cy="1179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/>
              <a:t>Identify deficiencies early in the process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/>
              <a:t>Different process for minor and major amendments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/>
              <a:t>Fast denials for non-compliant proposals </a:t>
            </a:r>
          </a:p>
        </p:txBody>
      </p:sp>
    </p:spTree>
    <p:extLst>
      <p:ext uri="{BB962C8B-B14F-4D97-AF65-F5344CB8AC3E}">
        <p14:creationId xmlns:p14="http://schemas.microsoft.com/office/powerpoint/2010/main" val="381460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D77E01-C3E9-4DE0-9260-04E9EE339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48A0A-5BBC-4652-B014-294308BDC765}" type="slidenum">
              <a:rPr lang="en-CA" smtClean="0"/>
              <a:t>7</a:t>
            </a:fld>
            <a:endParaRPr lang="en-CA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D61908-91D6-4AFC-B21B-4F8F26373A29}"/>
              </a:ext>
            </a:extLst>
          </p:cNvPr>
          <p:cNvSpPr txBox="1"/>
          <p:nvPr/>
        </p:nvSpPr>
        <p:spPr>
          <a:xfrm>
            <a:off x="457200" y="514350"/>
            <a:ext cx="72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3.  Improved resourcing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29C417-D124-42AE-A42B-6F7D78769F3D}"/>
              </a:ext>
            </a:extLst>
          </p:cNvPr>
          <p:cNvSpPr txBox="1"/>
          <p:nvPr/>
        </p:nvSpPr>
        <p:spPr>
          <a:xfrm>
            <a:off x="381000" y="897289"/>
            <a:ext cx="7239000" cy="1456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/>
              <a:t>Invest in staff recruitment, training and retention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/>
              <a:t>Application fees that better match application processing costs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Staff levels adequate for application volume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B3E146-00EF-4FA2-B68A-64AFA29CBB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2550082"/>
            <a:ext cx="3048258" cy="207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767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1430B3-3145-4DAD-8F59-5C63C4BFF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48A0A-5BBC-4652-B014-294308BDC765}" type="slidenum">
              <a:rPr lang="en-CA" smtClean="0"/>
              <a:t>8</a:t>
            </a:fld>
            <a:endParaRPr lang="en-CA"/>
          </a:p>
        </p:txBody>
      </p:sp>
      <p:pic>
        <p:nvPicPr>
          <p:cNvPr id="1026" name="Picture 2" descr="637810 Out of the crooked timber of humanity, no straight thing was ever  made. | Immanuel Kant quote - Rare Gallery HD Wallpapers">
            <a:extLst>
              <a:ext uri="{FF2B5EF4-FFF2-40B4-BE49-F238E27FC236}">
                <a16:creationId xmlns:a16="http://schemas.microsoft.com/office/drawing/2014/main" id="{AABD78CA-C70C-4DE4-8372-B55DD6C017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361950"/>
            <a:ext cx="6908799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14734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rporate Template">
  <a:themeElements>
    <a:clrScheme name="Corporate Colours">
      <a:dk1>
        <a:sysClr val="windowText" lastClr="000000"/>
      </a:dk1>
      <a:lt1>
        <a:sysClr val="window" lastClr="FFFFFF"/>
      </a:lt1>
      <a:dk2>
        <a:srgbClr val="3F3F3F"/>
      </a:dk2>
      <a:lt2>
        <a:srgbClr val="DEDEDE"/>
      </a:lt2>
      <a:accent1>
        <a:srgbClr val="5E9732"/>
      </a:accent1>
      <a:accent2>
        <a:srgbClr val="00A1DF"/>
      </a:accent2>
      <a:accent3>
        <a:srgbClr val="E8941A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Custom 1">
      <a:majorFont>
        <a:latin typeface="Georgia"/>
        <a:ea typeface=""/>
        <a:cs typeface=""/>
      </a:majorFont>
      <a:minorFont>
        <a:latin typeface="Segoe UI"/>
        <a:ea typeface=""/>
        <a:cs typeface="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orth Cowichan PPT blue mountain graphic 16-9.potx  -  Last saved by user" id="{3B56BB10-129A-4004-8725-BE30AF6B7395}" vid="{0763C396-6D35-4337-AB8C-B1612036E50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127B6BE11263F42894432B56CEDDDF9" ma:contentTypeVersion="17" ma:contentTypeDescription="Create a new document." ma:contentTypeScope="" ma:versionID="517c7e537c8f5dbb3e9fe9f867535b58">
  <xsd:schema xmlns:xsd="http://www.w3.org/2001/XMLSchema" xmlns:xs="http://www.w3.org/2001/XMLSchema" xmlns:p="http://schemas.microsoft.com/office/2006/metadata/properties" xmlns:ns2="9eda3dbf-eb0d-45ce-8e1d-554c68261f2b" xmlns:ns3="18a00680-5db8-4adb-8031-abde9d5ec852" targetNamespace="http://schemas.microsoft.com/office/2006/metadata/properties" ma:root="true" ma:fieldsID="ed21f1795912300a23e2465377afa090" ns2:_="" ns3:_="">
    <xsd:import namespace="9eda3dbf-eb0d-45ce-8e1d-554c68261f2b"/>
    <xsd:import namespace="18a00680-5db8-4adb-8031-abde9d5ec85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da3dbf-eb0d-45ce-8e1d-554c68261f2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03df456e-06af-4136-bb15-da3b1fd00b0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a00680-5db8-4adb-8031-abde9d5ec852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2a406dc-3436-4580-94db-12ee8a4b14fe}" ma:internalName="TaxCatchAll" ma:showField="CatchAllData" ma:web="18a00680-5db8-4adb-8031-abde9d5ec8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eda3dbf-eb0d-45ce-8e1d-554c68261f2b">
      <Terms xmlns="http://schemas.microsoft.com/office/infopath/2007/PartnerControls"/>
    </lcf76f155ced4ddcb4097134ff3c332f>
    <TaxCatchAll xmlns="18a00680-5db8-4adb-8031-abde9d5ec852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/>
</file>

<file path=customXml/itemProps1.xml><?xml version="1.0" encoding="utf-8"?>
<ds:datastoreItem xmlns:ds="http://schemas.openxmlformats.org/officeDocument/2006/customXml" ds:itemID="{8A2D1912-1865-48CF-9437-4BCCE598C14B}"/>
</file>

<file path=customXml/itemProps2.xml><?xml version="1.0" encoding="utf-8"?>
<ds:datastoreItem xmlns:ds="http://schemas.openxmlformats.org/officeDocument/2006/customXml" ds:itemID="{149B6EFD-E310-490B-8697-9296959DF18B}">
  <ds:schemaRefs>
    <ds:schemaRef ds:uri="http://purl.org/dc/dcmitype/"/>
    <ds:schemaRef ds:uri="http://purl.org/dc/terms/"/>
    <ds:schemaRef ds:uri="http://schemas.openxmlformats.org/package/2006/metadata/core-properties"/>
    <ds:schemaRef ds:uri="http://purl.org/dc/elements/1.1/"/>
    <ds:schemaRef ds:uri="http://www.w3.org/XML/1998/namespace"/>
    <ds:schemaRef ds:uri="09028255-ee1d-49c9-84fa-6f8f0edfe1fa"/>
    <ds:schemaRef ds:uri="http://schemas.microsoft.com/office/2006/metadata/properties"/>
    <ds:schemaRef ds:uri="c8af241b-e172-4759-87d8-68efd3febb15"/>
    <ds:schemaRef ds:uri="http://schemas.microsoft.com/office/2006/documentManagement/typ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332B3B4-EE8D-4C13-ACA5-63B6C08AA319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D0233FB9-6965-47FE-862D-0B9550F82DD8}">
  <ds:schemaRefs>
    <ds:schemaRef ds:uri="http://schemas.microsoft.com/sharepoint/events"/>
  </ds:schemaRefs>
</ds:datastoreItem>
</file>

<file path=docMetadata/LabelInfo.xml><?xml version="1.0" encoding="utf-8"?>
<clbl:labelList xmlns:clbl="http://schemas.microsoft.com/office/2020/mipLabelMetadata">
  <clbl:label id="{be9a4551-4f0a-4098-9301-1361dcd9154c}" enabled="0" method="" siteId="{be9a4551-4f0a-4098-9301-1361dcd9154c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North Cowichan PPT blue mountain graphic 16-9</Template>
  <TotalTime>4450</TotalTime>
  <Words>201</Words>
  <Application>Microsoft Office PowerPoint</Application>
  <PresentationFormat>On-screen Show (16:9)</PresentationFormat>
  <Paragraphs>40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Georgia</vt:lpstr>
      <vt:lpstr>Segoe UI</vt:lpstr>
      <vt:lpstr>Wingdings 2</vt:lpstr>
      <vt:lpstr>Corporate Template</vt:lpstr>
      <vt:lpstr>Development Approvals</vt:lpstr>
      <vt:lpstr>PowerPoint Presentation</vt:lpstr>
      <vt:lpstr>PowerPoint Presentation</vt:lpstr>
      <vt:lpstr>PowerPoint Presentation</vt:lpstr>
      <vt:lpstr>Solutions:</vt:lpstr>
      <vt:lpstr>PowerPoint Presentation</vt:lpstr>
      <vt:lpstr>PowerPoint Presentation</vt:lpstr>
      <vt:lpstr>PowerPoint Presentation</vt:lpstr>
    </vt:vector>
  </TitlesOfParts>
  <Company>Municipality of North Cowichan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Christina Hovey</dc:creator>
  <cp:lastModifiedBy>Rob Conway</cp:lastModifiedBy>
  <cp:revision>9</cp:revision>
  <cp:lastPrinted>2023-11-03T01:30:44Z</cp:lastPrinted>
  <dcterms:created xsi:type="dcterms:W3CDTF">2023-10-24T16:05:51Z</dcterms:created>
  <dcterms:modified xsi:type="dcterms:W3CDTF">2023-11-03T01:34:52Z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0x010100A127B6BE11263F42894432B56CEDDDF9</vt:lpwstr>
  </property>
  <property fmtid="{D5CDD505-2E9C-101B-9397-08002B2CF9AE}" pid="3" name="MediaServiceImageTags">
    <vt:lpwstr/>
  </property>
</Properties>
</file>