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57" r:id="rId7"/>
    <p:sldId id="386" r:id="rId8"/>
    <p:sldId id="269" r:id="rId9"/>
    <p:sldId id="387" r:id="rId10"/>
    <p:sldId id="388" r:id="rId11"/>
    <p:sldId id="391" r:id="rId12"/>
    <p:sldId id="258" r:id="rId13"/>
    <p:sldId id="259" r:id="rId14"/>
    <p:sldId id="390" r:id="rId15"/>
    <p:sldId id="261" r:id="rId16"/>
    <p:sldId id="383" r:id="rId17"/>
    <p:sldId id="382" r:id="rId18"/>
  </p:sldIdLst>
  <p:sldSz cx="18288000" cy="10287000"/>
  <p:notesSz cx="7102475" cy="9388475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Barlow Bold" panose="00000800000000000000" charset="0"/>
      <p:regular r:id="rId24"/>
      <p:bold r:id="rId25"/>
    </p:embeddedFont>
    <p:embeddedFont>
      <p:font typeface="Barlow Semi Condensed" panose="00000506000000000000" pitchFamily="2" charset="0"/>
      <p:regular r:id="rId26"/>
      <p:bold r:id="rId27"/>
      <p:italic r:id="rId28"/>
      <p:boldItalic r:id="rId29"/>
    </p:embeddedFont>
    <p:embeddedFont>
      <p:font typeface="Barlow Semi-Bold" panose="020B0604020202020204" charset="0"/>
      <p:regular r:id="rId30"/>
    </p:embeddedFont>
    <p:embeddedFont>
      <p:font typeface="Maven Pro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E72491-8277-2337-2A64-8751FBCBFCAB}" name="Dianne Hinton" initials="DH" userId="S::dianne.hinton@cowichanhousing.com::14bcffd1-2ec1-4d61-af13-ae339287f919" providerId="AD"/>
  <p188:author id="{D6016EF6-C848-891A-A269-422236A39382}" name="Sarah Sadler" initials="SS" userId="S::ca@cowichanwomenshealth.ca::15ee24f9-92bc-4c2b-bf43-1c3bb642e4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5B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2000" autoAdjust="0"/>
  </p:normalViewPr>
  <p:slideViewPr>
    <p:cSldViewPr snapToGrid="0">
      <p:cViewPr varScale="1">
        <p:scale>
          <a:sx n="51" d="100"/>
          <a:sy n="51" d="100"/>
        </p:scale>
        <p:origin x="11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3414570-71EE-4AE2-AB8B-67565AC532BC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D4D3268-D913-4CB6-A255-EBD724A8C12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17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 dirty="0"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2382B-7E25-BD30-0154-00D7E9DC6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94DE7-A475-1356-6107-D460216C6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2A590-9A89-4701-8D5C-2B49A73E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D1F9-444F-9D43-A273-15C5E807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F3E0-E915-4B27-2236-B02EA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922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5937-9033-BAA2-3F25-81EA9974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7A353-A519-9BF4-0252-90A552D7C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B122-F158-EF27-B3EA-305350D4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9278-5025-1858-08F5-03943F10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F821D-A426-8FE4-5036-8D6DE0F6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7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CECEB-B66E-5235-82D5-A2E459DA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36DA-11B2-4900-D141-34C7C1151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96550-3854-0FD4-B2F1-B37CD8CD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4C49-E951-2675-7734-D0796BF8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45FB-BE4F-AF30-F017-360538D5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63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729B-6E30-286C-BDFF-7F94AAA0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ECC3-7EC0-6E2D-6B4B-72A8A297B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C26D3-1D2F-EBA5-7CEE-FA3F22FCB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04D02-EA58-63C7-2DB5-4D0D4EC71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E9DC-4CB6-DEF4-4E04-489D8868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B0E16-FC76-CD77-90F6-7A4F4974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971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BE69-4EE4-3B67-3911-AFD558C9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3610E-FD5B-9639-6C65-3FB6DC67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78E91-F69E-C042-44B5-50DBC4FB9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39E31-9BB9-4DA9-844B-2A75F31EF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1534C-D6B4-7B8A-019F-29F06C322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B5A57-E047-136E-91FF-10D9C210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BD9DF-5A18-8D3A-9F2E-32D28821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5E065-759F-B83C-B2E4-5E100ABB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348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7DC2-6EEA-F424-8851-542B039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AC837-EE32-F072-9215-B6BF9170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C68B4-6EB2-B44C-2D7F-9E47B910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36355-CB8F-9C66-2C3F-738E8C82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70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DA6BB-7AAC-4A46-2635-6FA1C7B2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8A1F1-F3A1-34A5-3E47-D3223EF1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011E6-475E-67B9-BD88-03DB40A5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45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EED7-F572-68EA-2805-ED8C899B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EDD20-73FF-E2B1-A642-4FE99007F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B2D8E-672F-4E4C-7523-8A4C2D232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4BBC7-8828-890B-62BA-C121A9E4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22917-672A-2D3E-43B7-14322D3F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6BB4D-81B9-9676-7AEF-DE02143B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61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1B59-84F1-CB8E-8346-9E6CD918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E1284-927B-F16C-9D58-EC4010D6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1725-57D2-E54C-3C8D-FA65C051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5940F-8833-E0F2-917B-352B5F2C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DA175-8D10-85D4-89D9-C2E5260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335B9-5F39-F944-95D0-AE22AE85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7813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1CA5-AFD8-73A1-6B65-ACEE77D9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2BD2D-B695-517D-2B1A-59D00011E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8E6E8-C5BF-CE9E-160D-9E68FACC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94EE9-218E-1DEB-BF27-7B44D968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A580F-F108-5625-A6E3-496C525A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46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77271-4726-942E-1BBA-1CEE1D89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CF92C-ADF8-5B3C-A055-2BE24C29E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1A63D-33A2-350B-7E17-2C692288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9084B-436C-B6BB-0BA8-D53ECB1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3B91A-95ED-3805-B141-C3F38F37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549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95BC6-45AC-B567-CAE4-BAC383AF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8A21C-406F-800E-E543-661B9711D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88F05-C3A2-C737-E8FB-8B353639C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10938-EB22-4376-8B5E-412CFB932F28}" type="datetimeFigureOut">
              <a:rPr lang="en-CA" smtClean="0"/>
              <a:t>2026-06-30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2BB-C406-4156-B8AF-AFFB42C08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87C5A-BE7F-B104-74FD-D0AE02AC1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2B32-BE94-4B0B-9618-EE4A816AB1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69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02351" y="-2612464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4" name="TextBox 4"/>
          <p:cNvSpPr txBox="1"/>
          <p:nvPr/>
        </p:nvSpPr>
        <p:spPr>
          <a:xfrm>
            <a:off x="1785062" y="2859317"/>
            <a:ext cx="15167579" cy="401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8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FORWARD TOGETHER COWICHAN</a:t>
            </a:r>
          </a:p>
          <a:p>
            <a:pPr algn="ctr">
              <a:lnSpc>
                <a:spcPts val="10800"/>
              </a:lnSpc>
            </a:pPr>
            <a:r>
              <a:rPr lang="en-US" sz="8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Our Shared Vision for </a:t>
            </a:r>
          </a:p>
          <a:p>
            <a:pPr algn="ctr">
              <a:lnSpc>
                <a:spcPts val="10800"/>
              </a:lnSpc>
            </a:pPr>
            <a:r>
              <a:rPr lang="en-US" sz="8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Housing, Health &amp; Wellness </a:t>
            </a:r>
            <a:endParaRPr lang="en-US" sz="8000" dirty="0">
              <a:solidFill>
                <a:srgbClr val="000000"/>
              </a:solidFill>
              <a:latin typeface="Barlow"/>
              <a:ea typeface="Maven Pro Bold"/>
              <a:cs typeface="Maven Pr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31634" y="7150107"/>
            <a:ext cx="6474434" cy="55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29D74-37CB-6B04-AE10-160EECF67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402" y="7463402"/>
            <a:ext cx="6374802" cy="2816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718582-0446-362E-7074-3F67A6C09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0E75EC-24DF-3EEE-3D1A-0F4C4CCAB9F1}"/>
              </a:ext>
            </a:extLst>
          </p:cNvPr>
          <p:cNvSpPr/>
          <p:nvPr/>
        </p:nvSpPr>
        <p:spPr>
          <a:xfrm>
            <a:off x="775413" y="3428258"/>
            <a:ext cx="1104861" cy="1163583"/>
          </a:xfrm>
          <a:custGeom>
            <a:avLst/>
            <a:gdLst/>
            <a:ahLst/>
            <a:cxnLst/>
            <a:rect l="l" t="t" r="r" b="b"/>
            <a:pathLst>
              <a:path w="1104861" h="1225148">
                <a:moveTo>
                  <a:pt x="0" y="0"/>
                </a:moveTo>
                <a:lnTo>
                  <a:pt x="1104861" y="0"/>
                </a:lnTo>
                <a:lnTo>
                  <a:pt x="1104861" y="1225148"/>
                </a:lnTo>
                <a:lnTo>
                  <a:pt x="0" y="1225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B49DAAA-0A54-1E74-34C3-DB12571F8A23}"/>
              </a:ext>
            </a:extLst>
          </p:cNvPr>
          <p:cNvGrpSpPr/>
          <p:nvPr/>
        </p:nvGrpSpPr>
        <p:grpSpPr>
          <a:xfrm>
            <a:off x="445620" y="5133363"/>
            <a:ext cx="1641941" cy="1641941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5C3B00-FAF1-B633-1361-CAC0F52335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E43D1D0-FFD0-5160-DFED-5208E234AC7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D4064DC-7060-455F-C454-3A20027035F4}"/>
              </a:ext>
            </a:extLst>
          </p:cNvPr>
          <p:cNvGrpSpPr/>
          <p:nvPr/>
        </p:nvGrpSpPr>
        <p:grpSpPr>
          <a:xfrm>
            <a:off x="433277" y="6908051"/>
            <a:ext cx="1556762" cy="1556762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89257C-660A-6F0D-50FD-589A6C12B3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89D8450-14B0-A75F-0E76-2217BCDB213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4C7E4F3-04AC-19BD-7778-D72C79587314}"/>
              </a:ext>
            </a:extLst>
          </p:cNvPr>
          <p:cNvSpPr/>
          <p:nvPr/>
        </p:nvSpPr>
        <p:spPr>
          <a:xfrm>
            <a:off x="545495" y="7043117"/>
            <a:ext cx="1253424" cy="1275750"/>
          </a:xfrm>
          <a:custGeom>
            <a:avLst/>
            <a:gdLst/>
            <a:ahLst/>
            <a:cxnLst/>
            <a:rect l="l" t="t" r="r" b="b"/>
            <a:pathLst>
              <a:path w="1253424" h="1275750">
                <a:moveTo>
                  <a:pt x="0" y="0"/>
                </a:moveTo>
                <a:lnTo>
                  <a:pt x="1253424" y="0"/>
                </a:lnTo>
                <a:lnTo>
                  <a:pt x="1253424" y="1275749"/>
                </a:lnTo>
                <a:lnTo>
                  <a:pt x="0" y="12757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258A622-334D-BD5F-22C7-99A9E454039A}"/>
              </a:ext>
            </a:extLst>
          </p:cNvPr>
          <p:cNvGrpSpPr/>
          <p:nvPr/>
        </p:nvGrpSpPr>
        <p:grpSpPr>
          <a:xfrm>
            <a:off x="382364" y="3078316"/>
            <a:ext cx="1890960" cy="1922300"/>
            <a:chOff x="0" y="19050"/>
            <a:chExt cx="812800" cy="833036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E74D58A-6DA7-BAF5-0D39-676B5C8220A4}"/>
                </a:ext>
              </a:extLst>
            </p:cNvPr>
            <p:cNvSpPr/>
            <p:nvPr/>
          </p:nvSpPr>
          <p:spPr>
            <a:xfrm>
              <a:off x="0" y="39286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D0887A9-E012-31CB-D838-848DB74BA24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B219EE2-4484-CDF2-583F-99A66B766B25}"/>
              </a:ext>
            </a:extLst>
          </p:cNvPr>
          <p:cNvGrpSpPr/>
          <p:nvPr/>
        </p:nvGrpSpPr>
        <p:grpSpPr>
          <a:xfrm>
            <a:off x="2240124" y="1860017"/>
            <a:ext cx="3494271" cy="1303990"/>
            <a:chOff x="0" y="0"/>
            <a:chExt cx="920302" cy="34343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0AD1A88-5B49-E9B5-17D0-28CDC1B2E74A}"/>
                </a:ext>
              </a:extLst>
            </p:cNvPr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32657E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B79BDE8-6839-7942-C6FC-C84EA98AC6C3}"/>
                </a:ext>
              </a:extLst>
            </p:cNvPr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EF82B41B-A371-65E3-3364-7DD66E45768D}"/>
              </a:ext>
            </a:extLst>
          </p:cNvPr>
          <p:cNvSpPr txBox="1"/>
          <p:nvPr/>
        </p:nvSpPr>
        <p:spPr>
          <a:xfrm>
            <a:off x="2577403" y="5237172"/>
            <a:ext cx="3492445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Site servicing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Supportive Zoning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endParaRPr lang="en-US" sz="2400" spc="-47" dirty="0">
              <a:solidFill>
                <a:srgbClr val="000000"/>
              </a:solidFill>
              <a:latin typeface="Barlow Semi Condensed" panose="00000506000000000000" pitchFamily="2" charset="0"/>
              <a:ea typeface="Barlow Bold"/>
              <a:cs typeface="Barlow Bold"/>
            </a:endParaRPr>
          </a:p>
          <a:p>
            <a:pPr marL="342900" lvl="0" indent="-342900">
              <a:lnSpc>
                <a:spcPts val="26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spc="-47" dirty="0">
              <a:solidFill>
                <a:srgbClr val="000000"/>
              </a:solidFill>
              <a:latin typeface="Barlow Semi Condensed" panose="00000506000000000000" pitchFamily="2" charset="0"/>
              <a:ea typeface="Barlow Bold"/>
              <a:cs typeface="Barlow Bold"/>
              <a:sym typeface="Barlow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D1D005F5-114C-C198-C65F-F5466BDFCEAE}"/>
              </a:ext>
            </a:extLst>
          </p:cNvPr>
          <p:cNvSpPr txBox="1"/>
          <p:nvPr/>
        </p:nvSpPr>
        <p:spPr>
          <a:xfrm>
            <a:off x="2352550" y="6536679"/>
            <a:ext cx="4188247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Option for onsite, skills employees to provide daily support or coordinated daily outreach for light touch supports. 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Ongoing site maintenance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 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1165787-5D31-7379-38E9-10B80E7B1B24}"/>
              </a:ext>
            </a:extLst>
          </p:cNvPr>
          <p:cNvSpPr txBox="1"/>
          <p:nvPr/>
        </p:nvSpPr>
        <p:spPr>
          <a:xfrm>
            <a:off x="7150267" y="3423107"/>
            <a:ext cx="4157412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Acquisition or lease of  5x sites for Village-style projects including: Sober living, Youth specific, Indigenous-led, Low barrier x2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FB0D86F-C298-73EE-E7E9-225C3C9DEC09}"/>
              </a:ext>
            </a:extLst>
          </p:cNvPr>
          <p:cNvSpPr txBox="1"/>
          <p:nvPr/>
        </p:nvSpPr>
        <p:spPr>
          <a:xfrm>
            <a:off x="7370324" y="5245147"/>
            <a:ext cx="371729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Site Servicing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Supportive Zoning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Peer Support Options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E8D83880-F30B-EAD7-AAF9-ABCDE7773634}"/>
              </a:ext>
            </a:extLst>
          </p:cNvPr>
          <p:cNvSpPr txBox="1"/>
          <p:nvPr/>
        </p:nvSpPr>
        <p:spPr>
          <a:xfrm>
            <a:off x="12393638" y="3403470"/>
            <a:ext cx="371729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B9F801A7-DB58-7889-136E-15D5B9056771}"/>
              </a:ext>
            </a:extLst>
          </p:cNvPr>
          <p:cNvSpPr txBox="1"/>
          <p:nvPr/>
        </p:nvSpPr>
        <p:spPr>
          <a:xfrm>
            <a:off x="12529322" y="5718327"/>
            <a:ext cx="371729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EAD5F11-97DA-D72E-6C8E-1C14423A4C45}"/>
              </a:ext>
            </a:extLst>
          </p:cNvPr>
          <p:cNvSpPr txBox="1"/>
          <p:nvPr/>
        </p:nvSpPr>
        <p:spPr>
          <a:xfrm>
            <a:off x="12529322" y="6799186"/>
            <a:ext cx="371729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Skilled employees to provide trauma informed, culturally sensitive daily supports 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Ongoing site maintenance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5B4AD7F-5A88-BF7C-DFA2-05DE335F56AF}"/>
              </a:ext>
            </a:extLst>
          </p:cNvPr>
          <p:cNvSpPr txBox="1"/>
          <p:nvPr/>
        </p:nvSpPr>
        <p:spPr>
          <a:xfrm>
            <a:off x="2434563" y="2227123"/>
            <a:ext cx="3007221" cy="4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Barlow Semi Condensed" panose="00000506000000000000" pitchFamily="2" charset="0"/>
                <a:ea typeface="Barlow Semi-Bold"/>
                <a:cs typeface="Barlow Semi-Bold"/>
                <a:sym typeface="Barlow Semi-Bold"/>
              </a:rPr>
              <a:t>RV Parking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AB0A5742-D2A2-16AF-6756-4166E609F954}"/>
              </a:ext>
            </a:extLst>
          </p:cNvPr>
          <p:cNvGrpSpPr/>
          <p:nvPr/>
        </p:nvGrpSpPr>
        <p:grpSpPr>
          <a:xfrm>
            <a:off x="7284437" y="1521497"/>
            <a:ext cx="3719122" cy="1667003"/>
            <a:chOff x="0" y="9525"/>
            <a:chExt cx="920302" cy="420902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69FEFFD-CFBE-4EDE-F877-2D2ACB3A7F58}"/>
                </a:ext>
              </a:extLst>
            </p:cNvPr>
            <p:cNvSpPr/>
            <p:nvPr/>
          </p:nvSpPr>
          <p:spPr>
            <a:xfrm>
              <a:off x="0" y="86989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A5A4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D5B12E0-D497-7C6A-F285-F0E1F63B0157}"/>
                </a:ext>
              </a:extLst>
            </p:cNvPr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2B0F376F-2501-7962-1D8D-BDB51B73F7AE}"/>
              </a:ext>
            </a:extLst>
          </p:cNvPr>
          <p:cNvSpPr txBox="1"/>
          <p:nvPr/>
        </p:nvSpPr>
        <p:spPr>
          <a:xfrm>
            <a:off x="7651789" y="1822193"/>
            <a:ext cx="2984417" cy="1336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  <a:sym typeface="Barlow Bold"/>
              </a:rPr>
              <a:t>Village Style Indigenous-led Supportive Housing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B9E16123-FFE8-DDC0-B3CA-DA5F36054A18}"/>
              </a:ext>
            </a:extLst>
          </p:cNvPr>
          <p:cNvGrpSpPr/>
          <p:nvPr/>
        </p:nvGrpSpPr>
        <p:grpSpPr>
          <a:xfrm>
            <a:off x="12359166" y="1810492"/>
            <a:ext cx="3494271" cy="1324432"/>
            <a:chOff x="0" y="9525"/>
            <a:chExt cx="920302" cy="348822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D88FE73-D115-B74C-7E99-A8DA6545B019}"/>
                </a:ext>
              </a:extLst>
            </p:cNvPr>
            <p:cNvSpPr/>
            <p:nvPr/>
          </p:nvSpPr>
          <p:spPr>
            <a:xfrm>
              <a:off x="0" y="14909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9BDEAC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B42E2A17-FBDC-4A83-0683-7DD02E2EBE29}"/>
                </a:ext>
              </a:extLst>
            </p:cNvPr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33" name="TextBox 33">
            <a:extLst>
              <a:ext uri="{FF2B5EF4-FFF2-40B4-BE49-F238E27FC236}">
                <a16:creationId xmlns:a16="http://schemas.microsoft.com/office/drawing/2014/main" id="{DB68739E-6C73-D485-5C18-48B191603444}"/>
              </a:ext>
            </a:extLst>
          </p:cNvPr>
          <p:cNvSpPr txBox="1"/>
          <p:nvPr/>
        </p:nvSpPr>
        <p:spPr>
          <a:xfrm>
            <a:off x="12725325" y="2223617"/>
            <a:ext cx="2761952" cy="4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  <a:sym typeface="Barlow Bold"/>
              </a:rPr>
              <a:t>Seniors Housing 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E53F7D83-0F35-BA98-47EA-A7FEB5F52AB9}"/>
              </a:ext>
            </a:extLst>
          </p:cNvPr>
          <p:cNvSpPr txBox="1"/>
          <p:nvPr/>
        </p:nvSpPr>
        <p:spPr>
          <a:xfrm>
            <a:off x="1752943" y="397335"/>
            <a:ext cx="1435799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Phase Two </a:t>
            </a:r>
            <a:r>
              <a:rPr lang="en-US" sz="44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– Intervention &amp; Support</a:t>
            </a:r>
            <a:br>
              <a:rPr lang="en-US" sz="44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</a:br>
            <a:r>
              <a:rPr lang="en-US" sz="36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Targeted investments, stabilization and guidance for those already in stream  </a:t>
            </a:r>
            <a:endParaRPr lang="en-US" sz="3600" dirty="0">
              <a:solidFill>
                <a:srgbClr val="000000"/>
              </a:solidFill>
              <a:latin typeface="Barlow Semi Condensed" panose="00000506000000000000" pitchFamily="2" charset="0"/>
              <a:ea typeface="Canva Sans Bold"/>
              <a:cs typeface="Canva Sans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DB6C0D4-F7CF-11E7-0E77-E07481946403}"/>
              </a:ext>
            </a:extLst>
          </p:cNvPr>
          <p:cNvSpPr txBox="1"/>
          <p:nvPr/>
        </p:nvSpPr>
        <p:spPr>
          <a:xfrm>
            <a:off x="2352550" y="3472567"/>
            <a:ext cx="3717298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Acquisition or lease of 2x sites for RV parking 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542659-CC6D-35DD-03C0-210C87B6CC26}"/>
              </a:ext>
            </a:extLst>
          </p:cNvPr>
          <p:cNvSpPr txBox="1"/>
          <p:nvPr/>
        </p:nvSpPr>
        <p:spPr>
          <a:xfrm>
            <a:off x="7150267" y="6561688"/>
            <a:ext cx="4422098" cy="14260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Skilled employees to provide trauma informed, culturally sensitive daily supports </a:t>
            </a:r>
          </a:p>
          <a:p>
            <a:pPr marL="342900" indent="-342900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Ongoing site maintenance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832CF0-AED7-F58C-0AEF-B5317EC795A9}"/>
              </a:ext>
            </a:extLst>
          </p:cNvPr>
          <p:cNvSpPr txBox="1"/>
          <p:nvPr/>
        </p:nvSpPr>
        <p:spPr>
          <a:xfrm>
            <a:off x="12803407" y="3306155"/>
            <a:ext cx="3595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Head leasing of four </a:t>
            </a:r>
          </a:p>
          <a:p>
            <a:r>
              <a:rPr lang="en-US" sz="2400" spc="-47" dirty="0">
                <a:solidFill>
                  <a:srgbClr val="000000"/>
                </a:solidFill>
                <a:latin typeface="Barlow Semi Condensed" panose="00000506000000000000" pitchFamily="2" charset="0"/>
                <a:ea typeface="Barlow"/>
                <a:cs typeface="Barlow"/>
                <a:sym typeface="Barlow"/>
              </a:rPr>
              <a:t>5-bedroom homes to allow for communal living and an alternative to isolated rental market options</a:t>
            </a:r>
            <a:endParaRPr lang="en-CA" sz="2400" dirty="0">
              <a:latin typeface="Barlow Semi Condensed" panose="00000506000000000000" pitchFamily="2" charset="0"/>
            </a:endParaRPr>
          </a:p>
        </p:txBody>
      </p:sp>
      <p:sp>
        <p:nvSpPr>
          <p:cNvPr id="40" name="Freeform 27">
            <a:extLst>
              <a:ext uri="{FF2B5EF4-FFF2-40B4-BE49-F238E27FC236}">
                <a16:creationId xmlns:a16="http://schemas.microsoft.com/office/drawing/2014/main" id="{47AE695B-AA3B-4625-3D82-0FF2718CBDA8}"/>
              </a:ext>
            </a:extLst>
          </p:cNvPr>
          <p:cNvSpPr/>
          <p:nvPr/>
        </p:nvSpPr>
        <p:spPr>
          <a:xfrm>
            <a:off x="626727" y="5191234"/>
            <a:ext cx="1188131" cy="1370454"/>
          </a:xfrm>
          <a:custGeom>
            <a:avLst/>
            <a:gdLst/>
            <a:ahLst/>
            <a:cxnLst/>
            <a:rect l="l" t="t" r="r" b="b"/>
            <a:pathLst>
              <a:path w="1858937" h="1647483">
                <a:moveTo>
                  <a:pt x="0" y="0"/>
                </a:moveTo>
                <a:lnTo>
                  <a:pt x="1858936" y="0"/>
                </a:lnTo>
                <a:lnTo>
                  <a:pt x="1858936" y="1647483"/>
                </a:lnTo>
                <a:lnTo>
                  <a:pt x="0" y="16474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64CDC7-1CBF-9147-9C79-CF84DFE40A4B}"/>
              </a:ext>
            </a:extLst>
          </p:cNvPr>
          <p:cNvSpPr txBox="1"/>
          <p:nvPr/>
        </p:nvSpPr>
        <p:spPr>
          <a:xfrm>
            <a:off x="12472678" y="5191234"/>
            <a:ext cx="4257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Barlow Semi Condensed" panose="00000506000000000000" pitchFamily="2" charset="0"/>
              </a:rPr>
              <a:t>Support light renovations to adapt spaced to improve in home accessibility and safety for seniors </a:t>
            </a:r>
          </a:p>
          <a:p>
            <a:endParaRPr lang="en-CA" sz="2400" dirty="0">
              <a:latin typeface="Barlow Semi Condensed" panose="00000506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24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4391" y="3538889"/>
            <a:ext cx="1104861" cy="1225148"/>
          </a:xfrm>
          <a:custGeom>
            <a:avLst/>
            <a:gdLst/>
            <a:ahLst/>
            <a:cxnLst/>
            <a:rect l="l" t="t" r="r" b="b"/>
            <a:pathLst>
              <a:path w="1104861" h="1225148">
                <a:moveTo>
                  <a:pt x="0" y="0"/>
                </a:moveTo>
                <a:lnTo>
                  <a:pt x="1104861" y="0"/>
                </a:lnTo>
                <a:lnTo>
                  <a:pt x="1104861" y="1225148"/>
                </a:lnTo>
                <a:lnTo>
                  <a:pt x="0" y="1225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3" name="Freeform 3"/>
          <p:cNvSpPr/>
          <p:nvPr/>
        </p:nvSpPr>
        <p:spPr>
          <a:xfrm>
            <a:off x="589758" y="5296789"/>
            <a:ext cx="1259972" cy="1116650"/>
          </a:xfrm>
          <a:custGeom>
            <a:avLst/>
            <a:gdLst/>
            <a:ahLst/>
            <a:cxnLst/>
            <a:rect l="l" t="t" r="r" b="b"/>
            <a:pathLst>
              <a:path w="1259972" h="1116650">
                <a:moveTo>
                  <a:pt x="0" y="0"/>
                </a:moveTo>
                <a:lnTo>
                  <a:pt x="1259972" y="0"/>
                </a:lnTo>
                <a:lnTo>
                  <a:pt x="1259972" y="1116650"/>
                </a:lnTo>
                <a:lnTo>
                  <a:pt x="0" y="11166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4" name="Group 4"/>
          <p:cNvGrpSpPr/>
          <p:nvPr/>
        </p:nvGrpSpPr>
        <p:grpSpPr>
          <a:xfrm>
            <a:off x="377478" y="5093638"/>
            <a:ext cx="1684532" cy="164194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7478" y="6870644"/>
            <a:ext cx="1556762" cy="1854928"/>
            <a:chOff x="0" y="-231875"/>
            <a:chExt cx="812800" cy="968475"/>
          </a:xfrm>
        </p:grpSpPr>
        <p:sp>
          <p:nvSpPr>
            <p:cNvPr id="8" name="Freeform 8"/>
            <p:cNvSpPr/>
            <p:nvPr/>
          </p:nvSpPr>
          <p:spPr>
            <a:xfrm>
              <a:off x="0" y="-231875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2454" y="6984843"/>
            <a:ext cx="1253424" cy="1275750"/>
          </a:xfrm>
          <a:custGeom>
            <a:avLst/>
            <a:gdLst/>
            <a:ahLst/>
            <a:cxnLst/>
            <a:rect l="l" t="t" r="r" b="b"/>
            <a:pathLst>
              <a:path w="1253424" h="1275750">
                <a:moveTo>
                  <a:pt x="0" y="0"/>
                </a:moveTo>
                <a:lnTo>
                  <a:pt x="1253424" y="0"/>
                </a:lnTo>
                <a:lnTo>
                  <a:pt x="1253424" y="1275749"/>
                </a:lnTo>
                <a:lnTo>
                  <a:pt x="0" y="12757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11" name="Group 11"/>
          <p:cNvGrpSpPr/>
          <p:nvPr/>
        </p:nvGrpSpPr>
        <p:grpSpPr>
          <a:xfrm>
            <a:off x="420069" y="3297765"/>
            <a:ext cx="1599350" cy="1641941"/>
            <a:chOff x="38990" y="1905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38990" y="1905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60543" y="1943785"/>
            <a:ext cx="3494271" cy="1303990"/>
            <a:chOff x="0" y="0"/>
            <a:chExt cx="920302" cy="343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4B4949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9028" y="5172125"/>
            <a:ext cx="3717298" cy="135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Construction of 2 x 50-70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unit buildings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80186" y="6870644"/>
            <a:ext cx="4433906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provide trauma informed,  culturally grounded daily supports </a:t>
            </a:r>
          </a:p>
          <a:p>
            <a:pPr marL="342900" indent="-342900" algn="ctr">
              <a:lnSpc>
                <a:spcPts val="2639"/>
              </a:lnSpc>
              <a:buFont typeface="Arial" panose="020B0604020202020204" pitchFamily="34" charset="0"/>
              <a:buChar char="•"/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Site and building maintenance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73524" y="3538889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 development sites or existing buildings  to offer transitional housing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2639"/>
              </a:lnSpc>
            </a:pP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48303" y="6317994"/>
            <a:ext cx="371729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374286" y="3510214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Investments in affordable housing options for those whose only barrier to housing is financial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18148" y="5143500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Renovation of existing space</a:t>
            </a:r>
          </a:p>
          <a:p>
            <a:pPr algn="ctr"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 to meet specific needs of those leaving mental health or addictions  treatment </a:t>
            </a:r>
            <a:endParaRPr lang="en-US" sz="2350" spc="-47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248303" y="6815463"/>
            <a:ext cx="371729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Skilled employees to deliver trauma informed, culturally grounded treatment and daily supports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8119" y="2389313"/>
            <a:ext cx="2779117" cy="41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Barlow Semi Condensed" panose="00000506000000000000" pitchFamily="2" charset="0"/>
                <a:ea typeface="Barlow Semi-Bold"/>
                <a:cs typeface="Barlow Semi-Bold"/>
                <a:sym typeface="Barlow Semi-Bold"/>
              </a:rPr>
              <a:t>Supported Housing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285351" y="1955406"/>
            <a:ext cx="3494271" cy="1303990"/>
            <a:chOff x="0" y="0"/>
            <a:chExt cx="920302" cy="3434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3FD3C1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609738" y="2346111"/>
            <a:ext cx="2845495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</a:rPr>
              <a:t>Complex Care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2333186" y="1937671"/>
            <a:ext cx="3494271" cy="1303990"/>
            <a:chOff x="0" y="0"/>
            <a:chExt cx="920302" cy="3434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FBD59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2440185" y="2346110"/>
            <a:ext cx="3280271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  <a:sym typeface="Barlow Bold"/>
              </a:rPr>
              <a:t>Affordable Housing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809252" y="553469"/>
            <a:ext cx="1407068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Phase Three </a:t>
            </a:r>
            <a:r>
              <a:rPr lang="en-US" sz="44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- Stabilization and Integration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Ensure long term stability and sustainability</a:t>
            </a:r>
            <a:endParaRPr lang="en-US" sz="3600" dirty="0">
              <a:solidFill>
                <a:srgbClr val="000000"/>
              </a:solidFill>
              <a:latin typeface="Barlow Semi Condensed" panose="00000506000000000000" pitchFamily="2" charset="0"/>
              <a:ea typeface="Canva Sans Bold"/>
              <a:cs typeface="Canva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404404" y="3484295"/>
            <a:ext cx="3717298" cy="168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Purchase of 2 development sites for supportive housing projects 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B31E7-3CE1-0EA3-1299-C49EEAA5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EC4CC-149B-263C-CDF6-A64887D23730}"/>
              </a:ext>
            </a:extLst>
          </p:cNvPr>
          <p:cNvSpPr txBox="1"/>
          <p:nvPr/>
        </p:nvSpPr>
        <p:spPr>
          <a:xfrm>
            <a:off x="1482811" y="815090"/>
            <a:ext cx="15025816" cy="85561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>
                <a:latin typeface="Barlow Semi Condensed" panose="00000506000000000000" pitchFamily="2" charset="0"/>
                <a:cs typeface="Calibri"/>
              </a:rPr>
              <a:t>YOUR SUPPORT</a:t>
            </a:r>
          </a:p>
          <a:p>
            <a:pPr algn="ctr"/>
            <a:endParaRPr lang="en-US" sz="4400" dirty="0">
              <a:latin typeface="Barlow Semi Condensed" panose="00000506000000000000" pitchFamily="2" charset="0"/>
              <a:cs typeface="Calibri"/>
            </a:endParaRPr>
          </a:p>
          <a:p>
            <a:pPr algn="ctr"/>
            <a:r>
              <a:rPr lang="en-US" sz="4400" dirty="0">
                <a:latin typeface="Barlow Semi Condensed" panose="00000506000000000000" pitchFamily="2" charset="0"/>
                <a:cs typeface="Calibri"/>
              </a:rPr>
              <a:t>Local leadership can support this regional plan through:</a:t>
            </a:r>
          </a:p>
          <a:p>
            <a:pPr algn="ctr"/>
            <a:endParaRPr lang="en-US" sz="4400" dirty="0">
              <a:latin typeface="Barlow Semi Condensed" panose="00000506000000000000" pitchFamily="2" charset="0"/>
              <a:cs typeface="Calibri"/>
            </a:endParaRPr>
          </a:p>
          <a:p>
            <a:r>
              <a:rPr lang="en-US" sz="4400" dirty="0">
                <a:latin typeface="Barlow Semi Condensed" panose="00000506000000000000" pitchFamily="2" charset="0"/>
                <a:cs typeface="Calibri"/>
              </a:rPr>
              <a:t>*</a:t>
            </a:r>
            <a:r>
              <a:rPr lang="en-US" sz="4400" b="1" dirty="0">
                <a:latin typeface="Barlow Semi Condensed" panose="00000506000000000000" pitchFamily="2" charset="0"/>
                <a:cs typeface="Calibri"/>
              </a:rPr>
              <a:t>Endorsement - </a:t>
            </a:r>
            <a:r>
              <a:rPr lang="en-US" sz="4400" dirty="0">
                <a:latin typeface="Barlow Semi Condensed" panose="00000506000000000000" pitchFamily="2" charset="0"/>
                <a:cs typeface="Calibri"/>
              </a:rPr>
              <a:t>together our voice is stronger</a:t>
            </a:r>
          </a:p>
          <a:p>
            <a:endParaRPr lang="en-US" sz="4400" dirty="0">
              <a:latin typeface="Barlow Semi Condensed" panose="00000506000000000000" pitchFamily="2" charset="0"/>
              <a:cs typeface="Calibri"/>
            </a:endParaRPr>
          </a:p>
          <a:p>
            <a:r>
              <a:rPr lang="en-US" sz="4400" dirty="0">
                <a:latin typeface="Barlow Semi Condensed" panose="00000506000000000000" pitchFamily="2" charset="0"/>
                <a:cs typeface="Calibri"/>
              </a:rPr>
              <a:t>*</a:t>
            </a:r>
            <a:r>
              <a:rPr lang="en-US" sz="4400" b="1" dirty="0">
                <a:latin typeface="Barlow Semi Condensed" panose="00000506000000000000" pitchFamily="2" charset="0"/>
                <a:cs typeface="Calibri"/>
              </a:rPr>
              <a:t>Joint</a:t>
            </a:r>
            <a:r>
              <a:rPr lang="en-US" sz="4400" dirty="0">
                <a:latin typeface="Barlow Semi Condensed" panose="00000506000000000000" pitchFamily="2" charset="0"/>
                <a:cs typeface="Calibri"/>
              </a:rPr>
              <a:t> </a:t>
            </a:r>
            <a:r>
              <a:rPr lang="en-US" sz="4400" b="1" dirty="0">
                <a:latin typeface="Barlow Semi Condensed" panose="00000506000000000000" pitchFamily="2" charset="0"/>
                <a:cs typeface="Calibri"/>
              </a:rPr>
              <a:t>Advocacy</a:t>
            </a:r>
            <a:r>
              <a:rPr lang="en-US" sz="4400" dirty="0">
                <a:latin typeface="Barlow Semi Condensed" panose="00000506000000000000" pitchFamily="2" charset="0"/>
                <a:cs typeface="Calibri"/>
              </a:rPr>
              <a:t> - seeking provincial and federal       </a:t>
            </a:r>
          </a:p>
          <a:p>
            <a:r>
              <a:rPr lang="en-US" sz="4400" dirty="0">
                <a:latin typeface="Barlow Semi Condensed" panose="00000506000000000000" pitchFamily="2" charset="0"/>
                <a:cs typeface="Calibri"/>
              </a:rPr>
              <a:t>                                         investments to fund this plan</a:t>
            </a:r>
          </a:p>
          <a:p>
            <a:endParaRPr lang="en-US" sz="4400" dirty="0">
              <a:latin typeface="Barlow Semi Condensed" panose="00000506000000000000" pitchFamily="2" charset="0"/>
              <a:cs typeface="Calibri"/>
            </a:endParaRPr>
          </a:p>
          <a:p>
            <a:r>
              <a:rPr lang="en-US" sz="4400" dirty="0">
                <a:latin typeface="Barlow Semi Condensed" panose="00000506000000000000" pitchFamily="2" charset="0"/>
                <a:cs typeface="Calibri"/>
              </a:rPr>
              <a:t>*</a:t>
            </a:r>
            <a:r>
              <a:rPr lang="en-US" sz="4400" b="1" dirty="0">
                <a:latin typeface="Barlow Semi Condensed" panose="00000506000000000000" pitchFamily="2" charset="0"/>
                <a:cs typeface="Calibri"/>
              </a:rPr>
              <a:t>Contribution</a:t>
            </a:r>
            <a:r>
              <a:rPr lang="en-US" sz="4400" dirty="0">
                <a:latin typeface="Barlow Semi Condensed" panose="00000506000000000000" pitchFamily="2" charset="0"/>
                <a:cs typeface="Calibri"/>
              </a:rPr>
              <a:t> - land/infrastructure, </a:t>
            </a:r>
          </a:p>
          <a:p>
            <a:r>
              <a:rPr lang="en-US" sz="4400" dirty="0">
                <a:latin typeface="Barlow Semi Condensed" panose="00000506000000000000" pitchFamily="2" charset="0"/>
                <a:cs typeface="Calibri"/>
              </a:rPr>
              <a:t>                               - supportive zoning and bylaws</a:t>
            </a:r>
            <a:endParaRPr lang="en-US" dirty="0">
              <a:latin typeface="Barlow Semi Condensed" panose="00000506000000000000" pitchFamily="2" charset="0"/>
            </a:endParaRPr>
          </a:p>
          <a:p>
            <a:pPr algn="ctr"/>
            <a:endParaRPr lang="en-US" sz="4400" dirty="0">
              <a:latin typeface="Barl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31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02351" y="-2612464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4" name="TextBox 4"/>
          <p:cNvSpPr txBox="1"/>
          <p:nvPr/>
        </p:nvSpPr>
        <p:spPr>
          <a:xfrm>
            <a:off x="1555872" y="3279214"/>
            <a:ext cx="1516757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Huy ch q’u</a:t>
            </a:r>
          </a:p>
          <a:p>
            <a:pPr algn="ctr">
              <a:lnSpc>
                <a:spcPts val="10800"/>
              </a:lnSpc>
            </a:pPr>
            <a:r>
              <a:rPr lang="en-US" sz="9000" dirty="0">
                <a:solidFill>
                  <a:srgbClr val="000000"/>
                </a:solidFill>
                <a:latin typeface="Barlow"/>
                <a:ea typeface="Maven Pro Bold"/>
                <a:cs typeface="Maven Pro Bold"/>
                <a:sym typeface="Maven Pro Bold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3A1BF-EE4E-B64A-131A-3C1F4A720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0" y="7252414"/>
            <a:ext cx="6374802" cy="28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01842" y="1292789"/>
            <a:ext cx="9001419" cy="82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9"/>
              </a:lnSpc>
            </a:pPr>
            <a:r>
              <a:rPr lang="en-US" sz="5950" spc="191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THE COWICHAN REGION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1974" y="2106013"/>
            <a:ext cx="15954137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lang="en-US" sz="3600" spc="-56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  <a:p>
            <a:pPr algn="ctr">
              <a:spcBef>
                <a:spcPct val="0"/>
              </a:spcBef>
            </a:pPr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Our community is facing a crisis. </a:t>
            </a:r>
          </a:p>
          <a:p>
            <a:pPr algn="ctr">
              <a:spcBef>
                <a:spcPct val="0"/>
              </a:spcBef>
            </a:pPr>
            <a:endParaRPr lang="en-US" sz="3600" spc="-56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spcBef>
                <a:spcPct val="0"/>
              </a:spcBef>
            </a:pPr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Previous success in the Cowichan region has been largely due to the way in which we work together, our regional approach to resolve complex social issues. </a:t>
            </a:r>
          </a:p>
          <a:p>
            <a:pPr algn="ctr">
              <a:spcBef>
                <a:spcPct val="0"/>
              </a:spcBef>
            </a:pPr>
            <a:endParaRPr lang="en-US" sz="3600" spc="-56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spcBef>
                <a:spcPct val="0"/>
              </a:spcBef>
            </a:pPr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Cowichan region local governments and Indigenous leaders are aligned across civic jurisdictions and mandates and united in their approach to clear and coherent goals. </a:t>
            </a:r>
          </a:p>
          <a:p>
            <a:pPr algn="ctr">
              <a:spcBef>
                <a:spcPct val="0"/>
              </a:spcBef>
            </a:pPr>
            <a:endParaRPr lang="en-US" sz="3600" spc="-56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algn="ctr">
              <a:spcBef>
                <a:spcPct val="0"/>
              </a:spcBef>
            </a:pPr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Members of the Cowichan Coalition to End Homelessness have collaborated on a </a:t>
            </a:r>
          </a:p>
          <a:p>
            <a:pPr algn="ctr">
              <a:spcBef>
                <a:spcPct val="0"/>
              </a:spcBef>
            </a:pPr>
            <a:r>
              <a:rPr lang="en-US" sz="3600" spc="-56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3-phase comprehensive response to this complex crisis in our community.  </a:t>
            </a:r>
          </a:p>
          <a:p>
            <a:pPr algn="ctr">
              <a:spcBef>
                <a:spcPct val="0"/>
              </a:spcBef>
            </a:pPr>
            <a:endParaRPr lang="en-US" sz="3600" spc="-56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title"/>
          </p:nvPr>
        </p:nvSpPr>
        <p:spPr>
          <a:xfrm>
            <a:off x="338888" y="256013"/>
            <a:ext cx="17601721" cy="21424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>
                <a:latin typeface="Barlow"/>
              </a:rPr>
              <a:t>Built on Partnerships and Working Together</a:t>
            </a:r>
            <a:endParaRPr lang="en-US" dirty="0">
              <a:latin typeface="Barlow"/>
              <a:cs typeface="Calibri Light" panose="020F0302020204030204"/>
            </a:endParaRPr>
          </a:p>
        </p:txBody>
      </p:sp>
      <p:pic>
        <p:nvPicPr>
          <p:cNvPr id="189" name="Google Shape;18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6" r="-4432" b="-4197"/>
          <a:stretch/>
        </p:blipFill>
        <p:spPr>
          <a:xfrm>
            <a:off x="667972" y="4269510"/>
            <a:ext cx="2989163" cy="7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 descr="A picture containing text, sign, clipart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793" y="2460043"/>
            <a:ext cx="1864782" cy="13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9382" y="2213519"/>
            <a:ext cx="3150377" cy="12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817" y="4622692"/>
            <a:ext cx="1706944" cy="16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6609" y="2355095"/>
            <a:ext cx="2142209" cy="149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4816" y="2157959"/>
            <a:ext cx="2256291" cy="214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3421" y="6160675"/>
            <a:ext cx="2299526" cy="100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2088" y="4068320"/>
            <a:ext cx="2631375" cy="130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2797" y="6160675"/>
            <a:ext cx="2399589" cy="10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002" y="4306695"/>
            <a:ext cx="2221647" cy="144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2083" y="8225807"/>
            <a:ext cx="1456152" cy="144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61" y="5312211"/>
            <a:ext cx="2142225" cy="128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166" y="6740308"/>
            <a:ext cx="1864782" cy="16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76" y="7463115"/>
            <a:ext cx="2631374" cy="604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74" y="8406295"/>
            <a:ext cx="2508000" cy="135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532" y="5793300"/>
            <a:ext cx="3150375" cy="95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680" y="8406295"/>
            <a:ext cx="1864782" cy="16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5899148" y="2398463"/>
            <a:ext cx="1833509" cy="177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nited Way helping more local organizations recover from COVID-19 - My Comox Valley Now">
            <a:extLst>
              <a:ext uri="{FF2B5EF4-FFF2-40B4-BE49-F238E27FC236}">
                <a16:creationId xmlns:a16="http://schemas.microsoft.com/office/drawing/2014/main" id="{B03A9247-A5BD-6EAC-CCF2-3BB37699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9" y="2253382"/>
            <a:ext cx="2945423" cy="1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wichan Women Against Violence Society ">
            <a:extLst>
              <a:ext uri="{FF2B5EF4-FFF2-40B4-BE49-F238E27FC236}">
                <a16:creationId xmlns:a16="http://schemas.microsoft.com/office/drawing/2014/main" id="{0A546E4B-5EC8-60E4-4772-BC5F8AE7E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849" y="5973701"/>
            <a:ext cx="1596529" cy="160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RCA wishes to extend a huge thank you to our Concerts in the Park sponsors! - Ladysmith ...">
            <a:extLst>
              <a:ext uri="{FF2B5EF4-FFF2-40B4-BE49-F238E27FC236}">
                <a16:creationId xmlns:a16="http://schemas.microsoft.com/office/drawing/2014/main" id="{1300844C-6ADF-3B82-C200-F1B91981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23" y="8748100"/>
            <a:ext cx="3518873" cy="10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B5F31-6BFB-8D7B-53E2-862400916DAE}"/>
              </a:ext>
            </a:extLst>
          </p:cNvPr>
          <p:cNvSpPr txBox="1"/>
          <p:nvPr/>
        </p:nvSpPr>
        <p:spPr>
          <a:xfrm>
            <a:off x="11990075" y="9188033"/>
            <a:ext cx="29383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Calibri"/>
              </a:rPr>
              <a:t>Cowichan Neighbourhood House</a:t>
            </a:r>
            <a:endParaRPr lang="en-US" b="1" dirty="0"/>
          </a:p>
        </p:txBody>
      </p:sp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C3C2D451-C5C4-411B-A815-C4BC5D536F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201" y="7741469"/>
            <a:ext cx="1602877" cy="1296445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E746936-F01F-416C-7B40-015028FAF4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338818" y="4636128"/>
            <a:ext cx="2907548" cy="919089"/>
          </a:xfrm>
          <a:prstGeom prst="rect">
            <a:avLst/>
          </a:prstGeom>
        </p:spPr>
      </p:pic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401191FD-10FF-391B-46DB-BFD3D8A1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51" y="6870201"/>
            <a:ext cx="1230203" cy="16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health collective&#10;&#10;AI-generated content may be incorrect.">
            <a:extLst>
              <a:ext uri="{FF2B5EF4-FFF2-40B4-BE49-F238E27FC236}">
                <a16:creationId xmlns:a16="http://schemas.microsoft.com/office/drawing/2014/main" id="{F265C5E0-777A-B67D-15E3-63A9F23EBF6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11662" y="3901603"/>
            <a:ext cx="2615340" cy="2121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C4B8-03D4-C329-4405-C1759C26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48" y="547688"/>
            <a:ext cx="16056552" cy="1988345"/>
          </a:xfrm>
        </p:spPr>
        <p:txBody>
          <a:bodyPr>
            <a:normAutofit/>
          </a:bodyPr>
          <a:lstStyle/>
          <a:p>
            <a:r>
              <a:rPr lang="en-CA" sz="5400" dirty="0">
                <a:latin typeface="Barlow" panose="00000500000000000000" pitchFamily="2" charset="0"/>
              </a:rPr>
              <a:t>Our Current Data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BCA9D-31EE-BE4F-27F8-96DA799E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106" y="2583501"/>
            <a:ext cx="15773400" cy="6803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latin typeface="Barlow" panose="00000500000000000000" pitchFamily="2" charset="0"/>
              </a:rPr>
              <a:t>Through local data collection efforts in 2025 (Front Line Provider and annual Point in Time counts) we are better able to understand the context of homelessness in our region including:  </a:t>
            </a:r>
          </a:p>
          <a:p>
            <a:pPr marL="457200" lvl="1" indent="0">
              <a:buNone/>
            </a:pPr>
            <a:endParaRPr lang="en-CA" sz="3200" dirty="0">
              <a:latin typeface="Barlow"/>
            </a:endParaRPr>
          </a:p>
          <a:p>
            <a:r>
              <a:rPr lang="en-CA" sz="3600" dirty="0">
                <a:latin typeface="Barlow"/>
              </a:rPr>
              <a:t>79 Youth (under age 27) , 32 of whom were sleeping rough</a:t>
            </a:r>
          </a:p>
          <a:p>
            <a:r>
              <a:rPr lang="en-CA" sz="3600" dirty="0">
                <a:latin typeface="Barlow"/>
              </a:rPr>
              <a:t>The need for complex housing for 9 youth who are unhoused or precariously housed for whom current housing options are not sufficient</a:t>
            </a:r>
            <a:endParaRPr lang="en-CA" sz="3600" dirty="0">
              <a:latin typeface="Barlow" panose="00000500000000000000" pitchFamily="2" charset="0"/>
            </a:endParaRPr>
          </a:p>
          <a:p>
            <a:r>
              <a:rPr lang="en-CA" sz="3600" dirty="0">
                <a:latin typeface="Barlow"/>
              </a:rPr>
              <a:t>Approximately 20 people living in vehicles</a:t>
            </a:r>
          </a:p>
          <a:p>
            <a:r>
              <a:rPr lang="en-CA" sz="3600" dirty="0">
                <a:latin typeface="Barlow"/>
              </a:rPr>
              <a:t>89 people over the age of 55 who are unhoused or precariously housed</a:t>
            </a:r>
            <a:endParaRPr lang="en-CA" sz="3600" dirty="0">
              <a:latin typeface="Barlow" panose="00000500000000000000" pitchFamily="2" charset="0"/>
            </a:endParaRPr>
          </a:p>
          <a:p>
            <a:pPr marL="457200" lvl="1" indent="0">
              <a:buNone/>
            </a:pPr>
            <a:endParaRPr lang="en-CA" sz="3200" dirty="0">
              <a:latin typeface="Barlow"/>
            </a:endParaRPr>
          </a:p>
          <a:p>
            <a:pPr marL="0" indent="0">
              <a:buNone/>
            </a:pPr>
            <a:endParaRPr lang="en-CA" sz="4200" dirty="0">
              <a:latin typeface="Barlow" panose="00000500000000000000" pitchFamily="2" charset="0"/>
              <a:cs typeface="Calibri"/>
            </a:endParaRPr>
          </a:p>
          <a:p>
            <a:pPr marL="0" indent="0">
              <a:buNone/>
            </a:pPr>
            <a:endParaRPr lang="en-CA" sz="4200" dirty="0">
              <a:latin typeface="Barlow" panose="000005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53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9C9D-AF97-5050-B9F8-DA19C91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338" y="274638"/>
            <a:ext cx="12112052" cy="1389270"/>
          </a:xfrm>
        </p:spPr>
        <p:txBody>
          <a:bodyPr>
            <a:normAutofit fontScale="90000"/>
          </a:bodyPr>
          <a:lstStyle/>
          <a:p>
            <a:r>
              <a:rPr lang="en-CA" dirty="0">
                <a:latin typeface="Barlow" panose="00000500000000000000" pitchFamily="2" charset="0"/>
              </a:rPr>
              <a:t> </a:t>
            </a:r>
            <a:r>
              <a:rPr lang="en-CA" sz="6000" dirty="0">
                <a:latin typeface="Barlow" panose="00000500000000000000" pitchFamily="2" charset="0"/>
              </a:rPr>
              <a:t>Our Current Data – </a:t>
            </a:r>
            <a:br>
              <a:rPr lang="en-CA" dirty="0">
                <a:latin typeface="Barlow" panose="00000500000000000000" pitchFamily="2" charset="0"/>
              </a:rPr>
            </a:br>
            <a:r>
              <a:rPr lang="en-CA" dirty="0">
                <a:latin typeface="Barlow" panose="00000500000000000000" pitchFamily="2" charset="0"/>
              </a:rPr>
              <a:t>Recommendations from Front Line Provider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A9B6E-043D-4AC7-A07C-596D87B63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16" y="2428407"/>
            <a:ext cx="17575967" cy="8723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Establish Complex Care in Duncan-Cowichan. </a:t>
            </a:r>
            <a:endParaRPr lang="en-US" dirty="0"/>
          </a:p>
          <a:p>
            <a:r>
              <a:rPr lang="en-US" dirty="0"/>
              <a:t>Build and operate culturally-safe complex care housing facilities - at least 39 adult and 9 youth beds</a:t>
            </a:r>
          </a:p>
          <a:p>
            <a:r>
              <a:rPr lang="en-US" dirty="0"/>
              <a:t>Enhance and integrate frontline complex care outreach into existing services for the 165 people who</a:t>
            </a:r>
          </a:p>
          <a:p>
            <a:pPr marL="0" indent="0">
              <a:buNone/>
            </a:pPr>
            <a:r>
              <a:rPr lang="en-US" dirty="0"/>
              <a:t>    experience barriers to programming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Use Frontline Provider Count Numbers for Funding &amp; Resource Decisions</a:t>
            </a:r>
          </a:p>
          <a:p>
            <a:r>
              <a:rPr lang="en-US" dirty="0"/>
              <a:t>Numbers from the Cowichan Frontline Provider Count should inform decisions on funding, resource allocation, and prioritization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Indigenous-Led Supportive Housing</a:t>
            </a:r>
            <a:endParaRPr lang="en-US" dirty="0"/>
          </a:p>
          <a:p>
            <a:r>
              <a:rPr lang="en-US" dirty="0"/>
              <a:t>26 Indigenous youth-focused and youth transitional units</a:t>
            </a:r>
          </a:p>
          <a:p>
            <a:r>
              <a:rPr lang="en-US" dirty="0"/>
              <a:t>70 Indigenous-Led, Culturally-Grounded Supportive Housing adult units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92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4ED3-BCD6-A2D7-D6D1-1F0B16021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7913"/>
            <a:ext cx="17373600" cy="8594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 Enhance Homecare Supports and Adopt a Palliative Approach to Care</a:t>
            </a:r>
          </a:p>
          <a:p>
            <a:r>
              <a:rPr lang="en-US" dirty="0"/>
              <a:t>Provide homecare supports in shelters, supportive and transitional housing </a:t>
            </a:r>
          </a:p>
          <a:p>
            <a:r>
              <a:rPr lang="en-US" dirty="0"/>
              <a:t>Acknowledge increased need to address staff-client ratios and operational needs to improve health outcomes for those living with chronic conditions and needing palliative care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5. Youth Subsidies for Safe and Appropriate Housing</a:t>
            </a:r>
          </a:p>
          <a:p>
            <a:r>
              <a:rPr lang="en-US" dirty="0"/>
              <a:t>Provide subsidies for the 10 youth who face no known barriers to housing other than lack of </a:t>
            </a:r>
          </a:p>
          <a:p>
            <a:pPr marL="0" indent="0">
              <a:buNone/>
            </a:pPr>
            <a:r>
              <a:rPr lang="en-US" dirty="0"/>
              <a:t>   safe and affordable housing options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6. Include more 1-Bedroom and 2-Bedroom Units in New Housing Facilities</a:t>
            </a:r>
          </a:p>
          <a:p>
            <a:r>
              <a:rPr lang="en-US" dirty="0"/>
              <a:t>New housing facilities must include more 1-Bedroom and 2-Bedroom for people who are </a:t>
            </a:r>
          </a:p>
          <a:p>
            <a:pPr marL="0" indent="0">
              <a:buNone/>
            </a:pPr>
            <a:r>
              <a:rPr lang="en-US" dirty="0"/>
              <a:t>    seeking housing with their partner or caregiver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71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8703129" cy="10287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0C20A-D888-801D-8C40-C69432B14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3" y="2241718"/>
            <a:ext cx="7662423" cy="55228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100" b="1" spc="112" dirty="0">
                <a:latin typeface="Barlow"/>
                <a:ea typeface="Barlow Bold"/>
                <a:cs typeface="Barlow Bold"/>
                <a:sym typeface="Barlow Bold"/>
              </a:rPr>
            </a:br>
            <a:r>
              <a:rPr lang="en-US" b="1" spc="112" dirty="0">
                <a:latin typeface="Barlow"/>
                <a:ea typeface="Barlow Bold"/>
                <a:cs typeface="Barlow Bold"/>
                <a:sym typeface="Barlow Bold"/>
              </a:rPr>
              <a:t>Our Shared Vision:</a:t>
            </a:r>
            <a:br>
              <a:rPr lang="en-US" spc="112" dirty="0">
                <a:latin typeface="Barlow"/>
                <a:ea typeface="Barlow Bold"/>
                <a:cs typeface="Barlow Bold"/>
                <a:sym typeface="Barlow Bold"/>
              </a:rPr>
            </a:br>
            <a:br>
              <a:rPr lang="en-US" spc="112" dirty="0">
                <a:latin typeface="Barlow"/>
                <a:ea typeface="Barlow Bold"/>
                <a:cs typeface="Barlow Bold"/>
                <a:sym typeface="Barlow Bold"/>
              </a:rPr>
            </a:br>
            <a:r>
              <a:rPr lang="en-US" spc="112" dirty="0">
                <a:latin typeface="Barlow"/>
                <a:ea typeface="Barlow Bold"/>
                <a:cs typeface="Barlow Bold"/>
                <a:sym typeface="Barlow Bold"/>
              </a:rPr>
              <a:t> Complex social issues cannot be resolved by communities alone and require all levels of government working collaboratively</a:t>
            </a:r>
            <a:br>
              <a:rPr lang="en-US" sz="4100" spc="112" dirty="0">
                <a:latin typeface="Barlow"/>
                <a:ea typeface="Barlow Bold"/>
                <a:cs typeface="Barlow Bold"/>
              </a:rPr>
            </a:br>
            <a:endParaRPr lang="en-CA" sz="4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00D8A-8B16-F551-E01B-A02231CE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68" y="1169234"/>
            <a:ext cx="9894451" cy="77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07413" y="214383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3" name="Freeform 3"/>
          <p:cNvSpPr/>
          <p:nvPr/>
        </p:nvSpPr>
        <p:spPr>
          <a:xfrm>
            <a:off x="13619176" y="214383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25643"/>
            <a:ext cx="4011290" cy="1003792"/>
            <a:chOff x="0" y="0"/>
            <a:chExt cx="162403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6B82C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33496" y="4111597"/>
            <a:ext cx="2450872" cy="245087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6B82C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487055" y="7125410"/>
            <a:ext cx="4011290" cy="1003792"/>
            <a:chOff x="0" y="0"/>
            <a:chExt cx="1624031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C7ECF">
                <a:alpha val="50980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624031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25704" y="4229118"/>
            <a:ext cx="2450872" cy="245087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7ECF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20721" y="7025643"/>
            <a:ext cx="4542020" cy="1080576"/>
            <a:chOff x="0" y="0"/>
            <a:chExt cx="1624031" cy="4107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24031" cy="410717"/>
            </a:xfrm>
            <a:custGeom>
              <a:avLst/>
              <a:gdLst/>
              <a:ahLst/>
              <a:cxnLst/>
              <a:rect l="l" t="t" r="r" b="b"/>
              <a:pathLst>
                <a:path w="1624031" h="410717">
                  <a:moveTo>
                    <a:pt x="1420831" y="0"/>
                  </a:moveTo>
                  <a:cubicBezTo>
                    <a:pt x="1533055" y="0"/>
                    <a:pt x="1624031" y="91942"/>
                    <a:pt x="1624031" y="205359"/>
                  </a:cubicBezTo>
                  <a:cubicBezTo>
                    <a:pt x="1624031" y="318775"/>
                    <a:pt x="1533055" y="410717"/>
                    <a:pt x="1420831" y="410717"/>
                  </a:cubicBezTo>
                  <a:lnTo>
                    <a:pt x="203200" y="410717"/>
                  </a:lnTo>
                  <a:cubicBezTo>
                    <a:pt x="90976" y="410717"/>
                    <a:pt x="0" y="318775"/>
                    <a:pt x="0" y="205359"/>
                  </a:cubicBezTo>
                  <a:cubicBezTo>
                    <a:pt x="0" y="9194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624031" cy="467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82271" y="4171676"/>
            <a:ext cx="2450872" cy="245087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657E">
                <a:alpha val="24706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 dirty="0"/>
          </a:p>
        </p:txBody>
      </p:sp>
      <p:sp>
        <p:nvSpPr>
          <p:cNvPr id="23" name="Freeform 23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 dirty="0"/>
          </a:p>
        </p:txBody>
      </p:sp>
      <p:sp>
        <p:nvSpPr>
          <p:cNvPr id="24" name="Freeform 24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 dirty="0"/>
          </a:p>
        </p:txBody>
      </p:sp>
      <p:sp>
        <p:nvSpPr>
          <p:cNvPr id="25" name="Freeform 25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CA" dirty="0"/>
          </a:p>
        </p:txBody>
      </p:sp>
      <p:sp>
        <p:nvSpPr>
          <p:cNvPr id="26" name="Freeform 26"/>
          <p:cNvSpPr/>
          <p:nvPr/>
        </p:nvSpPr>
        <p:spPr>
          <a:xfrm>
            <a:off x="2155502" y="4309587"/>
            <a:ext cx="1757687" cy="1949048"/>
          </a:xfrm>
          <a:custGeom>
            <a:avLst/>
            <a:gdLst/>
            <a:ahLst/>
            <a:cxnLst/>
            <a:rect l="l" t="t" r="r" b="b"/>
            <a:pathLst>
              <a:path w="1757687" h="1949048">
                <a:moveTo>
                  <a:pt x="0" y="0"/>
                </a:moveTo>
                <a:lnTo>
                  <a:pt x="1757687" y="0"/>
                </a:lnTo>
                <a:lnTo>
                  <a:pt x="1757687" y="1949048"/>
                </a:lnTo>
                <a:lnTo>
                  <a:pt x="0" y="19490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28" name="Freeform 28"/>
          <p:cNvSpPr/>
          <p:nvPr/>
        </p:nvSpPr>
        <p:spPr>
          <a:xfrm>
            <a:off x="13572431" y="4460451"/>
            <a:ext cx="1840539" cy="1873322"/>
          </a:xfrm>
          <a:custGeom>
            <a:avLst/>
            <a:gdLst/>
            <a:ahLst/>
            <a:cxnLst/>
            <a:rect l="l" t="t" r="r" b="b"/>
            <a:pathLst>
              <a:path w="1840539" h="1873322">
                <a:moveTo>
                  <a:pt x="0" y="0"/>
                </a:moveTo>
                <a:lnTo>
                  <a:pt x="1840539" y="0"/>
                </a:lnTo>
                <a:lnTo>
                  <a:pt x="1840539" y="1873323"/>
                </a:lnTo>
                <a:lnTo>
                  <a:pt x="0" y="1873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29" name="TextBox 29"/>
          <p:cNvSpPr txBox="1"/>
          <p:nvPr/>
        </p:nvSpPr>
        <p:spPr>
          <a:xfrm>
            <a:off x="1808909" y="1040891"/>
            <a:ext cx="1386766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5"/>
              </a:lnSpc>
            </a:pPr>
            <a:endParaRPr lang="en-US" sz="5400" spc="112" dirty="0">
              <a:solidFill>
                <a:srgbClr val="000000"/>
              </a:solidFill>
              <a:latin typeface="Barlow"/>
              <a:ea typeface="Barlow Bold"/>
              <a:cs typeface="Barlow Bold"/>
              <a:sym typeface="Barlow Bold"/>
            </a:endParaRPr>
          </a:p>
          <a:p>
            <a:pPr algn="ctr">
              <a:lnSpc>
                <a:spcPts val="3604"/>
              </a:lnSpc>
            </a:pPr>
            <a:r>
              <a:rPr lang="en-US" sz="5400" spc="112" dirty="0">
                <a:solidFill>
                  <a:srgbClr val="000000"/>
                </a:solidFill>
                <a:latin typeface="Barlow"/>
                <a:ea typeface="Barlow Bold"/>
                <a:cs typeface="Barlow Bold"/>
                <a:sym typeface="Barlow Bold"/>
              </a:rPr>
              <a:t> </a:t>
            </a:r>
            <a:endParaRPr lang="en-US" sz="3500" spc="112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algn="ctr">
              <a:lnSpc>
                <a:spcPts val="3604"/>
              </a:lnSpc>
            </a:pPr>
            <a:endParaRPr lang="en-US" sz="3500" spc="112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 algn="ctr">
              <a:lnSpc>
                <a:spcPts val="3605"/>
              </a:lnSpc>
            </a:pPr>
            <a:endParaRPr lang="en-US" sz="3500" spc="112" dirty="0">
              <a:solidFill>
                <a:srgbClr val="000000"/>
              </a:solidFill>
              <a:latin typeface="Barlow Bold"/>
              <a:ea typeface="Barlow"/>
              <a:cs typeface="Barlow"/>
            </a:endParaRPr>
          </a:p>
          <a:p>
            <a:pPr algn="ctr">
              <a:lnSpc>
                <a:spcPts val="3605"/>
              </a:lnSpc>
            </a:pPr>
            <a:endParaRPr lang="en-US" sz="3500" spc="112" dirty="0">
              <a:solidFill>
                <a:srgbClr val="000000"/>
              </a:solidFill>
              <a:latin typeface="Barlow"/>
              <a:ea typeface="Barlow"/>
              <a:cs typeface="Barlo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64193" y="7186226"/>
            <a:ext cx="3140305" cy="56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2800" dirty="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Land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530807" y="7253275"/>
            <a:ext cx="1923786" cy="99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037" dirty="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Operations</a:t>
            </a:r>
          </a:p>
          <a:p>
            <a:pPr algn="ctr">
              <a:lnSpc>
                <a:spcPts val="3824"/>
              </a:lnSpc>
            </a:pPr>
            <a:endParaRPr lang="en-US" sz="3037" dirty="0">
              <a:solidFill>
                <a:srgbClr val="000000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20702" y="7288339"/>
            <a:ext cx="4974011" cy="81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Buildings/Infrastructure</a:t>
            </a:r>
          </a:p>
          <a:p>
            <a:pPr algn="ctr">
              <a:lnSpc>
                <a:spcPts val="2520"/>
              </a:lnSpc>
            </a:pPr>
            <a:endParaRPr lang="en-US" sz="2799" dirty="0">
              <a:solidFill>
                <a:srgbClr val="000000"/>
              </a:solidFill>
              <a:latin typeface="Barlow Semi-Bold"/>
              <a:ea typeface="Barlow Semi-Bold"/>
              <a:cs typeface="Barlow Semi-Bold"/>
              <a:sym typeface="Barlow Semi-Bold"/>
            </a:endParaRPr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51F3584A-BFB9-21AA-B6D5-9408680FAB61}"/>
              </a:ext>
            </a:extLst>
          </p:cNvPr>
          <p:cNvSpPr/>
          <p:nvPr/>
        </p:nvSpPr>
        <p:spPr>
          <a:xfrm>
            <a:off x="7878239" y="4422588"/>
            <a:ext cx="1858937" cy="1647483"/>
          </a:xfrm>
          <a:custGeom>
            <a:avLst/>
            <a:gdLst/>
            <a:ahLst/>
            <a:cxnLst/>
            <a:rect l="l" t="t" r="r" b="b"/>
            <a:pathLst>
              <a:path w="1858937" h="1647483">
                <a:moveTo>
                  <a:pt x="0" y="0"/>
                </a:moveTo>
                <a:lnTo>
                  <a:pt x="1858936" y="0"/>
                </a:lnTo>
                <a:lnTo>
                  <a:pt x="1858936" y="1647483"/>
                </a:lnTo>
                <a:lnTo>
                  <a:pt x="0" y="16474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149D98-B86F-E8CC-A7D9-129C8FDB4556}"/>
              </a:ext>
            </a:extLst>
          </p:cNvPr>
          <p:cNvSpPr txBox="1"/>
          <p:nvPr/>
        </p:nvSpPr>
        <p:spPr>
          <a:xfrm>
            <a:off x="2611424" y="809469"/>
            <a:ext cx="13458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112" dirty="0">
                <a:latin typeface="Barlow"/>
                <a:ea typeface="Barlow Bold"/>
                <a:cs typeface="Barlow Bold"/>
                <a:sym typeface="Barlow Bold"/>
              </a:rPr>
              <a:t>Our Shared Vision:</a:t>
            </a:r>
            <a:br>
              <a:rPr lang="en-US" sz="3200" spc="112" dirty="0">
                <a:latin typeface="Barlow"/>
                <a:ea typeface="Barlow Bold"/>
                <a:cs typeface="Barlow Bold"/>
                <a:sym typeface="Barlow Bold"/>
              </a:rPr>
            </a:br>
            <a:r>
              <a:rPr lang="en-US" sz="3600" spc="112" dirty="0">
                <a:latin typeface="Barlow"/>
                <a:ea typeface="Barlow Bold"/>
                <a:cs typeface="Barlow Bold"/>
                <a:sym typeface="Barlow Bold"/>
              </a:rPr>
              <a:t>A 3-Phase comprehensive plan</a:t>
            </a:r>
            <a:br>
              <a:rPr lang="en-US" sz="3600" spc="112" dirty="0">
                <a:latin typeface="Barlow"/>
                <a:ea typeface="Barlow Bold"/>
                <a:cs typeface="Barlow Bold"/>
              </a:rPr>
            </a:br>
            <a:r>
              <a:rPr lang="en-US" sz="3600" spc="112" dirty="0">
                <a:latin typeface="Barlow"/>
                <a:ea typeface="Barlow Bold"/>
                <a:cs typeface="Barlow Bold"/>
                <a:sym typeface="Barlow Bold"/>
              </a:rPr>
              <a:t>requiring all levels of government to work collaboratively,</a:t>
            </a:r>
          </a:p>
          <a:p>
            <a:pPr algn="ctr"/>
            <a:r>
              <a:rPr lang="en-US" sz="3600" spc="112" dirty="0">
                <a:latin typeface="Barlow"/>
                <a:sym typeface="Barlow Bold"/>
              </a:rPr>
              <a:t>with Investments in:  </a:t>
            </a:r>
            <a:endParaRPr lang="en-CA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568989" y="2277285"/>
            <a:ext cx="3494271" cy="1303990"/>
            <a:chOff x="0" y="0"/>
            <a:chExt cx="920302" cy="3434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CD82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49031" y="4122420"/>
            <a:ext cx="371729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670783" y="6412951"/>
            <a:ext cx="4018239" cy="36215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latin typeface="Barlow"/>
                <a:cs typeface="Calibri"/>
              </a:rPr>
              <a:t>Investments in housing loss prevention measures: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rlow"/>
                <a:cs typeface="Calibri"/>
              </a:rPr>
              <a:t>Subsidies for non chronic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arlow"/>
                <a:cs typeface="Calibri"/>
              </a:rPr>
              <a:t>Rent subsidies</a:t>
            </a:r>
          </a:p>
          <a:p>
            <a:endParaRPr lang="en-US" sz="2400" dirty="0">
              <a:latin typeface="Barlow"/>
              <a:cs typeface="Calibri"/>
            </a:endParaRPr>
          </a:p>
          <a:p>
            <a:r>
              <a:rPr lang="en-US" sz="2400" dirty="0">
                <a:latin typeface="Barlow"/>
                <a:cs typeface="Calibri"/>
              </a:rPr>
              <a:t>Advocacy at Federal level for Guaranteed Basic Income</a:t>
            </a:r>
          </a:p>
          <a:p>
            <a:pPr algn="ctr">
              <a:lnSpc>
                <a:spcPts val="2639"/>
              </a:lnSpc>
            </a:pPr>
            <a:endParaRPr lang="en-US" sz="2399" spc="-47" dirty="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36757" y="4218730"/>
            <a:ext cx="371729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</a:p>
          <a:p>
            <a:pPr algn="ctr"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399" spc="-47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63836" y="3934740"/>
            <a:ext cx="3717298" cy="640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latin typeface="Barlow" panose="00000500000000000000" pitchFamily="2" charset="0"/>
              </a:rPr>
              <a:t>Expand homecare supports to include shelters, supportive and transitional housing </a:t>
            </a:r>
          </a:p>
          <a:p>
            <a:endParaRPr lang="en-US" sz="2400" dirty="0">
              <a:latin typeface="Barlow" panose="00000500000000000000" pitchFamily="2" charset="0"/>
            </a:endParaRPr>
          </a:p>
          <a:p>
            <a:r>
              <a:rPr lang="en-US" sz="2400" dirty="0">
                <a:latin typeface="Barlow" panose="00000500000000000000" pitchFamily="2" charset="0"/>
              </a:rPr>
              <a:t>Reduce staff-client ratios and address operational needs to improve health outcomes for those living with chronic conditions and would benefit from a palliative approach to care</a:t>
            </a:r>
          </a:p>
          <a:p>
            <a:pPr>
              <a:lnSpc>
                <a:spcPts val="2639"/>
              </a:lnSpc>
            </a:pPr>
            <a:endParaRPr lang="en-US" sz="2400" spc="-47" dirty="0">
              <a:solidFill>
                <a:srgbClr val="000000"/>
              </a:solidFill>
              <a:latin typeface="Barlow" panose="00000500000000000000" pitchFamily="2" charset="0"/>
              <a:ea typeface="Barlow"/>
              <a:cs typeface="Barlow"/>
              <a:sym typeface="Barlow"/>
            </a:endParaRPr>
          </a:p>
          <a:p>
            <a:pPr>
              <a:lnSpc>
                <a:spcPts val="2639"/>
              </a:lnSpc>
            </a:pPr>
            <a:r>
              <a:rPr lang="en-US" sz="2400" spc="-47" dirty="0">
                <a:solidFill>
                  <a:srgbClr val="000000"/>
                </a:solidFill>
                <a:latin typeface="Barlow" panose="00000500000000000000" pitchFamily="2" charset="0"/>
                <a:ea typeface="Barlow"/>
                <a:cs typeface="Barlow"/>
                <a:sym typeface="Barlow"/>
              </a:rPr>
              <a:t>Support Employee Retention through training and wellness supports </a:t>
            </a:r>
          </a:p>
          <a:p>
            <a:pPr algn="ctr">
              <a:lnSpc>
                <a:spcPts val="2639"/>
              </a:lnSpc>
            </a:pPr>
            <a:r>
              <a:rPr lang="en-US" sz="2000" spc="-47" dirty="0">
                <a:solidFill>
                  <a:srgbClr val="000000"/>
                </a:solidFill>
                <a:latin typeface="Barlow" panose="00000500000000000000" pitchFamily="2" charset="0"/>
                <a:ea typeface="Barlow Bold"/>
                <a:cs typeface="Barlow Bold"/>
                <a:sym typeface="Barlow Bold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endParaRPr lang="en-US" sz="2000" spc="-47" dirty="0">
              <a:solidFill>
                <a:srgbClr val="000000"/>
              </a:solidFill>
              <a:latin typeface="Barlow" panose="00000500000000000000" pitchFamily="2" charset="0"/>
              <a:ea typeface="Barlow Bold"/>
              <a:cs typeface="Barlow Bold"/>
              <a:sym typeface="Barlow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063211" y="7363372"/>
            <a:ext cx="416157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399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99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386444" y="3641676"/>
            <a:ext cx="3771726" cy="6335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400" spc="-47" dirty="0">
                <a:solidFill>
                  <a:srgbClr val="000000"/>
                </a:solidFill>
                <a:latin typeface="Barlow"/>
                <a:ea typeface="Barlow Bold"/>
                <a:cs typeface="Segoe UI"/>
                <a:sym typeface="Barlow Bold"/>
              </a:rPr>
              <a:t>Provide the right mix of services  in a coordinated, flexible, and person-centered way to allow individuals with complex needs to maintain stability, receive appropriate care, and remain in their homes for as long as possible.</a:t>
            </a:r>
            <a:endParaRPr lang="en-US" sz="2400" dirty="0">
              <a:latin typeface="Barlow"/>
            </a:endParaRPr>
          </a:p>
          <a:p>
            <a:pPr>
              <a:lnSpc>
                <a:spcPts val="2639"/>
              </a:lnSpc>
            </a:pPr>
            <a:endParaRPr lang="en-US" sz="2400" spc="-47" dirty="0">
              <a:solidFill>
                <a:srgbClr val="000000"/>
              </a:solidFill>
              <a:latin typeface="Barlow"/>
              <a:ea typeface="Barlow Bold"/>
              <a:cs typeface="Segoe UI"/>
            </a:endParaRPr>
          </a:p>
          <a:p>
            <a:pPr>
              <a:lnSpc>
                <a:spcPts val="2639"/>
              </a:lnSpc>
            </a:pPr>
            <a:r>
              <a:rPr lang="en-US" sz="2400" spc="-47" dirty="0">
                <a:solidFill>
                  <a:srgbClr val="000000"/>
                </a:solidFill>
                <a:latin typeface="Barlow"/>
                <a:ea typeface="Barlow Bold"/>
                <a:cs typeface="Segoe UI"/>
              </a:rPr>
              <a:t>Reduce staff-client ratios and engage wrap around, in-reach services as appropriate to individual needs. </a:t>
            </a:r>
          </a:p>
          <a:p>
            <a:pPr>
              <a:lnSpc>
                <a:spcPts val="2639"/>
              </a:lnSpc>
            </a:pPr>
            <a:endParaRPr lang="en-US" sz="2400" spc="-47" dirty="0">
              <a:solidFill>
                <a:srgbClr val="000000"/>
              </a:solidFill>
              <a:latin typeface="Barlow"/>
              <a:ea typeface="Barlow Bold"/>
              <a:cs typeface="Segoe UI"/>
            </a:endParaRPr>
          </a:p>
          <a:p>
            <a:pPr>
              <a:lnSpc>
                <a:spcPts val="2639"/>
              </a:lnSpc>
            </a:pPr>
            <a:r>
              <a:rPr lang="en-US" sz="2400" spc="-47" dirty="0">
                <a:solidFill>
                  <a:srgbClr val="000000"/>
                </a:solidFill>
                <a:latin typeface="Barlow"/>
                <a:ea typeface="Barlow Bold"/>
                <a:cs typeface="Segoe UI"/>
              </a:rPr>
              <a:t>Support employee retention through training and wellness supports</a:t>
            </a:r>
            <a:endParaRPr lang="en-US" sz="2400" dirty="0">
              <a:latin typeface="Barlow"/>
            </a:endParaRPr>
          </a:p>
          <a:p>
            <a:pPr>
              <a:lnSpc>
                <a:spcPts val="2639"/>
              </a:lnSpc>
            </a:pPr>
            <a:endParaRPr lang="en-US" sz="2400" spc="-47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  <a:p>
            <a:pPr>
              <a:lnSpc>
                <a:spcPts val="2639"/>
              </a:lnSpc>
            </a:pPr>
            <a:endParaRPr lang="en-US" sz="2400" spc="-47" dirty="0">
              <a:solidFill>
                <a:srgbClr val="000000"/>
              </a:solidFill>
              <a:latin typeface="Barlow"/>
              <a:ea typeface="Barlow Bold"/>
              <a:cs typeface="Barlow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524483" y="7363372"/>
            <a:ext cx="412952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350" spc="-47" dirty="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</a:p>
          <a:p>
            <a:pPr marL="0" lvl="0" indent="0" algn="ctr">
              <a:lnSpc>
                <a:spcPts val="2639"/>
              </a:lnSpc>
              <a:spcBef>
                <a:spcPct val="0"/>
              </a:spcBef>
            </a:pPr>
            <a:r>
              <a:rPr lang="en-US" sz="2350" spc="-47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 </a:t>
            </a:r>
            <a:endParaRPr lang="en-US" sz="2350" spc="-47" dirty="0">
              <a:solidFill>
                <a:srgbClr val="000000"/>
              </a:solidFill>
              <a:latin typeface="Barlow Bold"/>
              <a:ea typeface="Barlow Bold"/>
              <a:cs typeface="Barlow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21390" y="2493384"/>
            <a:ext cx="3184564" cy="87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Barlow Semi Condensed" panose="00000506000000000000" pitchFamily="2" charset="0"/>
                <a:ea typeface="Barlow Semi-Bold"/>
                <a:cs typeface="Barlow Semi-Bold"/>
                <a:sym typeface="Barlow Semi-Bold"/>
              </a:rPr>
              <a:t>Eliminate Poverty</a:t>
            </a:r>
          </a:p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Barlow Semi Condensed" panose="00000506000000000000" pitchFamily="2" charset="0"/>
                <a:ea typeface="Barlow Semi-Bold"/>
                <a:cs typeface="Barlow Semi-Bold"/>
                <a:sym typeface="Barlow Semi-Bold"/>
              </a:rPr>
              <a:t>Financial Stabilization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966329" y="2275111"/>
            <a:ext cx="3494271" cy="1303990"/>
            <a:chOff x="0" y="0"/>
            <a:chExt cx="920302" cy="34343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FEA5A4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396977" y="2488292"/>
            <a:ext cx="2632973" cy="874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Barlow Semi Condensed" panose="00000506000000000000" pitchFamily="2" charset="0"/>
                <a:ea typeface="Barlow Bold"/>
                <a:cs typeface="Barlow Bold"/>
                <a:sym typeface="Barlow Bold"/>
              </a:rPr>
              <a:t>Palliative Approach to Care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3386444" y="2243997"/>
            <a:ext cx="3494271" cy="1303990"/>
            <a:chOff x="0" y="0"/>
            <a:chExt cx="920302" cy="34343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20302" cy="343438"/>
            </a:xfrm>
            <a:custGeom>
              <a:avLst/>
              <a:gdLst/>
              <a:ahLst/>
              <a:cxnLst/>
              <a:rect l="l" t="t" r="r" b="b"/>
              <a:pathLst>
                <a:path w="920302" h="343438">
                  <a:moveTo>
                    <a:pt x="112996" y="0"/>
                  </a:moveTo>
                  <a:lnTo>
                    <a:pt x="807306" y="0"/>
                  </a:lnTo>
                  <a:cubicBezTo>
                    <a:pt x="837274" y="0"/>
                    <a:pt x="866015" y="11905"/>
                    <a:pt x="887206" y="33096"/>
                  </a:cubicBezTo>
                  <a:cubicBezTo>
                    <a:pt x="908397" y="54287"/>
                    <a:pt x="920302" y="83027"/>
                    <a:pt x="920302" y="112996"/>
                  </a:cubicBezTo>
                  <a:lnTo>
                    <a:pt x="920302" y="230442"/>
                  </a:lnTo>
                  <a:cubicBezTo>
                    <a:pt x="920302" y="260410"/>
                    <a:pt x="908397" y="289151"/>
                    <a:pt x="887206" y="310342"/>
                  </a:cubicBezTo>
                  <a:cubicBezTo>
                    <a:pt x="866015" y="331533"/>
                    <a:pt x="837274" y="343438"/>
                    <a:pt x="807306" y="343438"/>
                  </a:cubicBezTo>
                  <a:lnTo>
                    <a:pt x="112996" y="343438"/>
                  </a:lnTo>
                  <a:cubicBezTo>
                    <a:pt x="83027" y="343438"/>
                    <a:pt x="54287" y="331533"/>
                    <a:pt x="33096" y="310342"/>
                  </a:cubicBezTo>
                  <a:cubicBezTo>
                    <a:pt x="11905" y="289151"/>
                    <a:pt x="0" y="260410"/>
                    <a:pt x="0" y="230442"/>
                  </a:cubicBezTo>
                  <a:lnTo>
                    <a:pt x="0" y="112996"/>
                  </a:lnTo>
                  <a:cubicBezTo>
                    <a:pt x="0" y="83027"/>
                    <a:pt x="11905" y="54287"/>
                    <a:pt x="33096" y="33096"/>
                  </a:cubicBezTo>
                  <a:cubicBezTo>
                    <a:pt x="54287" y="11905"/>
                    <a:pt x="83027" y="0"/>
                    <a:pt x="112996" y="0"/>
                  </a:cubicBezTo>
                  <a:close/>
                </a:path>
              </a:pathLst>
            </a:custGeom>
            <a:solidFill>
              <a:srgbClr val="9BDEAC">
                <a:alpha val="49804"/>
              </a:srgb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9525"/>
              <a:ext cx="920302" cy="333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3830769" y="2432330"/>
            <a:ext cx="2622947" cy="87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50" dirty="0">
                <a:solidFill>
                  <a:srgbClr val="000000"/>
                </a:solidFill>
                <a:latin typeface="Barlow Semi Condensed" panose="020F0502020204030204" pitchFamily="2" charset="0"/>
                <a:ea typeface="Barlow Bold"/>
                <a:cs typeface="Barlow Bold"/>
                <a:sym typeface="Barlow Bold"/>
              </a:rPr>
              <a:t>Complex Care Supports </a:t>
            </a:r>
            <a:endParaRPr lang="en-US" sz="2550" dirty="0">
              <a:solidFill>
                <a:srgbClr val="000000"/>
              </a:solidFill>
              <a:latin typeface="Barlow Semi Condensed" panose="020F0502020204030204" pitchFamily="2" charset="0"/>
              <a:ea typeface="Barlow Bold"/>
              <a:cs typeface="Barlow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840931" y="112202"/>
            <a:ext cx="12519134" cy="1720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4400" b="1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Phase One </a:t>
            </a:r>
            <a:r>
              <a:rPr lang="en-US" sz="40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4000" b="1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  <a:sym typeface="Canva Sans Bold"/>
              </a:rPr>
              <a:t>Prevention/Diversion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Barlow Semi Condensed" panose="00000506000000000000" pitchFamily="2" charset="0"/>
                <a:ea typeface="Canva Sans Bold"/>
                <a:cs typeface="Canva Sans Bold"/>
              </a:rPr>
              <a:t>Focus on upstream actions that reduce new entries into homelessness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66FBCE-044E-CA62-07E1-33FF1083CC26}"/>
              </a:ext>
            </a:extLst>
          </p:cNvPr>
          <p:cNvSpPr txBox="1"/>
          <p:nvPr/>
        </p:nvSpPr>
        <p:spPr>
          <a:xfrm>
            <a:off x="4569717" y="3912969"/>
            <a:ext cx="4243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Barlow"/>
                <a:cs typeface="Calibri"/>
              </a:rPr>
              <a:t>Establish a coordinated and community wide prevention and diversion program that addresses landlord retention, eviction prevention and rapid rehousing initiatives 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38E6750F-1580-60CC-4D16-27F0FBD8344F}"/>
              </a:ext>
            </a:extLst>
          </p:cNvPr>
          <p:cNvGrpSpPr/>
          <p:nvPr/>
        </p:nvGrpSpPr>
        <p:grpSpPr>
          <a:xfrm>
            <a:off x="290903" y="2277285"/>
            <a:ext cx="3494271" cy="1303990"/>
            <a:chOff x="0" y="0"/>
            <a:chExt cx="920302" cy="343438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1432A202-8CE4-2E68-F9C0-20412550D444}"/>
                </a:ext>
              </a:extLst>
            </p:cNvPr>
            <p:cNvSpPr/>
            <p:nvPr/>
          </p:nvSpPr>
          <p:spPr>
            <a:xfrm>
              <a:off x="0" y="0"/>
              <a:ext cx="920302" cy="34343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EFE37C9C-05DC-4F17-0CE5-444CEF3C2B8E}"/>
                </a:ext>
              </a:extLst>
            </p:cNvPr>
            <p:cNvSpPr txBox="1"/>
            <p:nvPr/>
          </p:nvSpPr>
          <p:spPr>
            <a:xfrm>
              <a:off x="0" y="9525"/>
              <a:ext cx="920302" cy="33391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DE268A-65F3-9185-B595-CA06104DCA7A}"/>
              </a:ext>
            </a:extLst>
          </p:cNvPr>
          <p:cNvSpPr txBox="1"/>
          <p:nvPr/>
        </p:nvSpPr>
        <p:spPr>
          <a:xfrm>
            <a:off x="680115" y="2495980"/>
            <a:ext cx="2707016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550">
                <a:latin typeface="Barlow Semi Condensed"/>
                <a:ea typeface="Calibri"/>
                <a:cs typeface="Calibri"/>
              </a:rPr>
              <a:t>Increase Shelter Capacity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3BEC47-B768-818A-DC18-527A8F76ABDD}"/>
              </a:ext>
            </a:extLst>
          </p:cNvPr>
          <p:cNvSpPr txBox="1"/>
          <p:nvPr/>
        </p:nvSpPr>
        <p:spPr>
          <a:xfrm>
            <a:off x="540248" y="3930762"/>
            <a:ext cx="324305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Barlow"/>
              </a:rPr>
              <a:t>Increase Permanent Shelter Capacity across the region</a:t>
            </a:r>
          </a:p>
          <a:p>
            <a:endParaRPr lang="en-US" sz="2400" dirty="0">
              <a:latin typeface="Barlow"/>
            </a:endParaRPr>
          </a:p>
          <a:p>
            <a:r>
              <a:rPr lang="en-US" sz="2400" dirty="0">
                <a:latin typeface="Barlow"/>
              </a:rPr>
              <a:t>Ensure Extreme Weather Sheltering for cold/heat events.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319A192DED54687216646F3BD56A9" ma:contentTypeVersion="18" ma:contentTypeDescription="Create a new document." ma:contentTypeScope="" ma:versionID="3bfc22b8bba9e713775a79207004590d">
  <xsd:schema xmlns:xsd="http://www.w3.org/2001/XMLSchema" xmlns:xs="http://www.w3.org/2001/XMLSchema" xmlns:p="http://schemas.microsoft.com/office/2006/metadata/properties" xmlns:ns2="d7069085-6aac-40b9-a2d9-96a20d4be4b7" xmlns:ns3="26c53846-7eeb-489d-b096-f08715152058" targetNamespace="http://schemas.microsoft.com/office/2006/metadata/properties" ma:root="true" ma:fieldsID="54d4dbf8efb3f4758b36abcbd5239d45" ns2:_="" ns3:_="">
    <xsd:import namespace="d7069085-6aac-40b9-a2d9-96a20d4be4b7"/>
    <xsd:import namespace="26c53846-7eeb-489d-b096-f087151520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69085-6aac-40b9-a2d9-96a20d4be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96bcf9-586a-4cee-95c8-57c75aea6026}" ma:internalName="TaxCatchAll" ma:showField="CatchAllData" ma:web="d7069085-6aac-40b9-a2d9-96a20d4be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3846-7eeb-489d-b096-f087151520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cc394c-cb8e-462c-a899-898a6b28b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3846-7eeb-489d-b096-f08715152058">
      <Terms xmlns="http://schemas.microsoft.com/office/infopath/2007/PartnerControls"/>
    </lcf76f155ced4ddcb4097134ff3c332f>
    <TaxCatchAll xmlns="d7069085-6aac-40b9-a2d9-96a20d4be4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8E2E5-1509-460D-BA1F-5255233DB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69085-6aac-40b9-a2d9-96a20d4be4b7"/>
    <ds:schemaRef ds:uri="26c53846-7eeb-489d-b096-f08715152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E61911-696B-44A2-9666-E5DDC0E55CBC}">
  <ds:schemaRefs>
    <ds:schemaRef ds:uri="http://schemas.microsoft.com/office/2006/documentManagement/types"/>
    <ds:schemaRef ds:uri="d7069085-6aac-40b9-a2d9-96a20d4be4b7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6c53846-7eeb-489d-b096-f08715152058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64D465F-F58C-4207-90DD-9972D885D4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5282</TotalTime>
  <Words>1005</Words>
  <Application>Microsoft Office PowerPoint</Application>
  <PresentationFormat>Custom</PresentationFormat>
  <Paragraphs>154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Barlow Semi Condensed</vt:lpstr>
      <vt:lpstr>Aptos</vt:lpstr>
      <vt:lpstr>Calibri Light</vt:lpstr>
      <vt:lpstr>Barlow Semi-Bold</vt:lpstr>
      <vt:lpstr>Barlow</vt:lpstr>
      <vt:lpstr>Arial</vt:lpstr>
      <vt:lpstr>Maven Pro</vt:lpstr>
      <vt:lpstr>Barlow Bold</vt:lpstr>
      <vt:lpstr>Calibri</vt:lpstr>
      <vt:lpstr>Office Theme</vt:lpstr>
      <vt:lpstr>1_Office Theme</vt:lpstr>
      <vt:lpstr>PowerPoint Presentation</vt:lpstr>
      <vt:lpstr>PowerPoint Presentation</vt:lpstr>
      <vt:lpstr>Built on Partnerships and Working Together</vt:lpstr>
      <vt:lpstr>Our Current Data </vt:lpstr>
      <vt:lpstr> Our Current Data –  Recommendations from Front Line Provider Count</vt:lpstr>
      <vt:lpstr>PowerPoint Presentation</vt:lpstr>
      <vt:lpstr> Our Shared Vision:   Complex social issues cannot be resolved by communities alone and require all levels of government working collaboratively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Cowichan 2024 v2</dc:title>
  <dc:creator>User2</dc:creator>
  <cp:lastModifiedBy>Dianne Hinton</cp:lastModifiedBy>
  <cp:revision>475</cp:revision>
  <cp:lastPrinted>2026-04-16T18:35:39Z</cp:lastPrinted>
  <dcterms:created xsi:type="dcterms:W3CDTF">2006-08-16T00:00:00Z</dcterms:created>
  <dcterms:modified xsi:type="dcterms:W3CDTF">2026-06-30T16:37:56Z</dcterms:modified>
  <dc:identifier>DAGEGxhqodA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0x010100EFC319A192DED54687216646F3BD56A9</vt:lpwstr>
  </property>
  <property fmtid="{D5CDD505-2E9C-101B-9397-08002B2CF9AE}" pid="3" name="MediaServiceImageTags">
    <vt:lpwstr/>
  </property>
</Properties>
</file>