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67" r:id="rId4"/>
    <p:sldMasterId id="2147483758" r:id="rId5"/>
    <p:sldMasterId id="2147483759" r:id="rId6"/>
    <p:sldMasterId id="2147483769" r:id="rId7"/>
    <p:sldMasterId id="2147483763" r:id="rId8"/>
    <p:sldMasterId id="2147483773" r:id="rId9"/>
    <p:sldMasterId id="2147483765" r:id="rId10"/>
    <p:sldMasterId id="2147483771" r:id="rId11"/>
    <p:sldMasterId id="2147483761" r:id="rId12"/>
    <p:sldMasterId id="2147483775" r:id="rId13"/>
    <p:sldMasterId id="2147483781" r:id="rId14"/>
  </p:sldMasterIdLst>
  <p:notesMasterIdLst>
    <p:notesMasterId r:id="rId27"/>
  </p:notesMasterIdLst>
  <p:handoutMasterIdLst>
    <p:handoutMasterId r:id="rId28"/>
  </p:handoutMasterIdLst>
  <p:sldIdLst>
    <p:sldId id="2145705854" r:id="rId15"/>
    <p:sldId id="2145706077" r:id="rId16"/>
    <p:sldId id="2145706145" r:id="rId17"/>
    <p:sldId id="2145705844" r:id="rId18"/>
    <p:sldId id="2145705884" r:id="rId19"/>
    <p:sldId id="2145706119" r:id="rId20"/>
    <p:sldId id="2145706135" r:id="rId21"/>
    <p:sldId id="2145705883" r:id="rId22"/>
    <p:sldId id="2145706146" r:id="rId23"/>
    <p:sldId id="2145706147" r:id="rId24"/>
    <p:sldId id="2145706120" r:id="rId25"/>
    <p:sldId id="214570588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9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14F71-8C55-B5D2-B70F-953CA5E7DDD9}" name="Elyse Kuwert" initials="EK" userId="S::elykuwe@vancity.com::cac44ee1-12ef-4315-a3b7-a3dbbbfd87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2" clrIdx="0">
    <p:extLst>
      <p:ext uri="{19B8F6BF-5375-455C-9EA6-DF929625EA0E}">
        <p15:presenceInfo xmlns:p15="http://schemas.microsoft.com/office/powerpoint/2012/main" userId="S::urn:spo:anon#6777c8a0a038d8b5adfa74ca2ebb8c2e8ae176190452dacb9e1b77ba59b68907::" providerId="AD"/>
      </p:ext>
    </p:extLst>
  </p:cmAuthor>
  <p:cmAuthor id="2" name="Mahin Rashid" initials="MR" lastIdx="53" clrIdx="1">
    <p:extLst>
      <p:ext uri="{19B8F6BF-5375-455C-9EA6-DF929625EA0E}">
        <p15:presenceInfo xmlns:p15="http://schemas.microsoft.com/office/powerpoint/2012/main" userId="S::mahrash@vancity.com::eac4e52c-bed4-4ca8-a309-67ba9e269902" providerId="AD"/>
      </p:ext>
    </p:extLst>
  </p:cmAuthor>
  <p:cmAuthor id="3" name="Christine Bergeron" initials="CB" lastIdx="48" clrIdx="2">
    <p:extLst>
      <p:ext uri="{19B8F6BF-5375-455C-9EA6-DF929625EA0E}">
        <p15:presenceInfo xmlns:p15="http://schemas.microsoft.com/office/powerpoint/2012/main" userId="S::chrberg@vancity.com::43dc962f-21d5-4c02-91ff-3999ae5811bd" providerId="AD"/>
      </p:ext>
    </p:extLst>
  </p:cmAuthor>
  <p:cmAuthor id="4" name="Colin Cuthbert" initials="CC" lastIdx="10" clrIdx="3">
    <p:extLst>
      <p:ext uri="{19B8F6BF-5375-455C-9EA6-DF929625EA0E}">
        <p15:presenceInfo xmlns:p15="http://schemas.microsoft.com/office/powerpoint/2012/main" userId="S::colcuth@vancity.com::6120389e-4e4c-4d67-bbc0-acdd3d6efbad" providerId="AD"/>
      </p:ext>
    </p:extLst>
  </p:cmAuthor>
  <p:cmAuthor id="5" name="Guest User" initials="GU [2]" lastIdx="21" clrIdx="4">
    <p:extLst>
      <p:ext uri="{19B8F6BF-5375-455C-9EA6-DF929625EA0E}">
        <p15:presenceInfo xmlns:p15="http://schemas.microsoft.com/office/powerpoint/2012/main" userId="S::urn:spo:anon#fd7a746a1a6896e3cfd57f2d70a996ac6f4d768c76182b4105dc764804b21d9e::" providerId="AD"/>
      </p:ext>
    </p:extLst>
  </p:cmAuthor>
  <p:cmAuthor id="6" name="Julianne Ratchford" initials="JR" lastIdx="9" clrIdx="5">
    <p:extLst>
      <p:ext uri="{19B8F6BF-5375-455C-9EA6-DF929625EA0E}">
        <p15:presenceInfo xmlns:p15="http://schemas.microsoft.com/office/powerpoint/2012/main" userId="S::julratc@vancity.com::960a0334-d3a2-477d-b14a-cc04b69176d3" providerId="AD"/>
      </p:ext>
    </p:extLst>
  </p:cmAuthor>
  <p:cmAuthor id="7" name="Petra Kuret" initials="PK" lastIdx="63" clrIdx="6">
    <p:extLst>
      <p:ext uri="{19B8F6BF-5375-455C-9EA6-DF929625EA0E}">
        <p15:presenceInfo xmlns:p15="http://schemas.microsoft.com/office/powerpoint/2012/main" userId="S::petkure@vancity.com::f0596838-1462-4315-b1c8-69e07445f365" providerId="AD"/>
      </p:ext>
    </p:extLst>
  </p:cmAuthor>
  <p:cmAuthor id="8" name="Curtis Andrews" initials="CA" lastIdx="48" clrIdx="7">
    <p:extLst>
      <p:ext uri="{19B8F6BF-5375-455C-9EA6-DF929625EA0E}">
        <p15:presenceInfo xmlns:p15="http://schemas.microsoft.com/office/powerpoint/2012/main" userId="S::curandr@vancity.com::c01f7174-26e9-4e56-b8e1-5152a416d2a1" providerId="AD"/>
      </p:ext>
    </p:extLst>
  </p:cmAuthor>
  <p:cmAuthor id="9" name="Kenton Low" initials="KL" lastIdx="1" clrIdx="8">
    <p:extLst>
      <p:ext uri="{19B8F6BF-5375-455C-9EA6-DF929625EA0E}">
        <p15:presenceInfo xmlns:p15="http://schemas.microsoft.com/office/powerpoint/2012/main" userId="S::kenlow@vancity.com::8ac6873c-61f4-43ad-bb82-6c555639516e" providerId="AD"/>
      </p:ext>
    </p:extLst>
  </p:cmAuthor>
  <p:cmAuthor id="10" name="Nezihe Aquino" initials="NA" lastIdx="3" clrIdx="9">
    <p:extLst>
      <p:ext uri="{19B8F6BF-5375-455C-9EA6-DF929625EA0E}">
        <p15:presenceInfo xmlns:p15="http://schemas.microsoft.com/office/powerpoint/2012/main" userId="S::nezaqui@vancity.com::1db3e652-53b8-44b6-9937-f884acbb95d2" providerId="AD"/>
      </p:ext>
    </p:extLst>
  </p:cmAuthor>
  <p:cmAuthor id="11" name="Clayton Buckingham" initials="CB" lastIdx="58" clrIdx="9">
    <p:extLst>
      <p:ext uri="{19B8F6BF-5375-455C-9EA6-DF929625EA0E}">
        <p15:presenceInfo xmlns:p15="http://schemas.microsoft.com/office/powerpoint/2012/main" userId="S::clabuck@vancity.com::7041ac26-6afc-4347-9d70-224e24a21994" providerId="AD"/>
      </p:ext>
    </p:extLst>
  </p:cmAuthor>
  <p:cmAuthor id="12" name="Kirsten Sutton" initials="KS" lastIdx="5" clrIdx="10">
    <p:extLst>
      <p:ext uri="{19B8F6BF-5375-455C-9EA6-DF929625EA0E}">
        <p15:presenceInfo xmlns:p15="http://schemas.microsoft.com/office/powerpoint/2012/main" userId="S::kirsutt@vancity.com::222ad491-f75c-44e1-b487-8b7334bd9da2" providerId="AD"/>
      </p:ext>
    </p:extLst>
  </p:cmAuthor>
  <p:cmAuthor id="13" name="Paula Martin" initials="PM" lastIdx="1" clrIdx="11">
    <p:extLst>
      <p:ext uri="{19B8F6BF-5375-455C-9EA6-DF929625EA0E}">
        <p15:presenceInfo xmlns:p15="http://schemas.microsoft.com/office/powerpoint/2012/main" userId="S::paumart@vancity.com::c0c27bd8-4605-40fa-84e5-d30297fb347b" providerId="AD"/>
      </p:ext>
    </p:extLst>
  </p:cmAuthor>
  <p:cmAuthor id="14" name="Jonathan Fowlie" initials="JF" lastIdx="2" clrIdx="12">
    <p:extLst>
      <p:ext uri="{19B8F6BF-5375-455C-9EA6-DF929625EA0E}">
        <p15:presenceInfo xmlns:p15="http://schemas.microsoft.com/office/powerpoint/2012/main" userId="S::jonfowl@vancity.com::7f932b0d-3bd3-4bc0-8e4f-4bd638dc7146" providerId="AD"/>
      </p:ext>
    </p:extLst>
  </p:cmAuthor>
  <p:cmAuthor id="15" name="David Perri" initials="DP" lastIdx="3" clrIdx="13">
    <p:extLst>
      <p:ext uri="{19B8F6BF-5375-455C-9EA6-DF929625EA0E}">
        <p15:presenceInfo xmlns:p15="http://schemas.microsoft.com/office/powerpoint/2012/main" userId="S::davperr@vancity.com::b790ba2b-1df6-4a1c-88b3-68d7d9a63f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E7"/>
    <a:srgbClr val="F04E39"/>
    <a:srgbClr val="FDEBE9"/>
    <a:srgbClr val="E3F4EF"/>
    <a:srgbClr val="00AEB6"/>
    <a:srgbClr val="43AA8A"/>
    <a:srgbClr val="ABDECE"/>
    <a:srgbClr val="000000"/>
    <a:srgbClr val="FCB156"/>
    <a:srgbClr val="FFC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6968" autoAdjust="0"/>
  </p:normalViewPr>
  <p:slideViewPr>
    <p:cSldViewPr snapToGrid="0">
      <p:cViewPr varScale="1">
        <p:scale>
          <a:sx n="88" d="100"/>
          <a:sy n="88" d="100"/>
        </p:scale>
        <p:origin x="1356" y="78"/>
      </p:cViewPr>
      <p:guideLst>
        <p:guide pos="3840"/>
        <p:guide orient="horz" pos="393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3456" y="74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27662-BEAB-4C3C-8512-8D7FD47DB4E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FC8FF9-4EA9-4F6C-A3B8-8EAC2CA94A1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57819FB-689E-40F7-B1B6-5B9A26A70439}" type="datetimeFigureOut">
              <a:rPr lang="en-US" smtClean="0"/>
              <a:t>11/2/2023</a:t>
            </a:fld>
            <a:endParaRPr lang="en-US"/>
          </a:p>
        </p:txBody>
      </p:sp>
      <p:sp>
        <p:nvSpPr>
          <p:cNvPr id="4" name="Footer Placeholder 3">
            <a:extLst>
              <a:ext uri="{FF2B5EF4-FFF2-40B4-BE49-F238E27FC236}">
                <a16:creationId xmlns:a16="http://schemas.microsoft.com/office/drawing/2014/main" id="{0F42E137-9261-4D2E-ACF3-FA2C3FF1725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FEF5C3-F5D2-4E30-ACC2-F047F4F86C1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2C9890D-A7BC-4F66-9B88-5AF39B3A904C}" type="slidenum">
              <a:rPr lang="en-US" smtClean="0"/>
              <a:t>‹#›</a:t>
            </a:fld>
            <a:endParaRPr lang="en-US"/>
          </a:p>
        </p:txBody>
      </p:sp>
    </p:spTree>
    <p:extLst>
      <p:ext uri="{BB962C8B-B14F-4D97-AF65-F5344CB8AC3E}">
        <p14:creationId xmlns:p14="http://schemas.microsoft.com/office/powerpoint/2010/main" val="359090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FA2CC4-D174-484A-B7F0-A430EE585FB5}" type="datetimeFigureOut">
              <a:rPr lang="en-US" smtClean="0"/>
              <a:t>11/2/2023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84528A-8DAA-487E-AD19-0A7FFCF874B3}" type="slidenum">
              <a:rPr lang="en-US" smtClean="0"/>
              <a:t>‹#›</a:t>
            </a:fld>
            <a:endParaRPr lang="en-US"/>
          </a:p>
        </p:txBody>
      </p:sp>
    </p:spTree>
    <p:extLst>
      <p:ext uri="{BB962C8B-B14F-4D97-AF65-F5344CB8AC3E}">
        <p14:creationId xmlns:p14="http://schemas.microsoft.com/office/powerpoint/2010/main" val="8077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ancitycommunityfoundation.ca/bcrentbank.ca" TargetMode="External"/><Relationship Id="rId7" Type="http://schemas.openxmlformats.org/officeDocument/2006/relationships/hyperlink" Target="https://www.vancitycommunityfoundation.ca/312main.c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vancitycommunityfoundation.ca/vahaf.ca" TargetMode="External"/><Relationship Id="rId5" Type="http://schemas.openxmlformats.org/officeDocument/2006/relationships/hyperlink" Target="https://www.livingwageforfamilies.ca/" TargetMode="External"/><Relationship Id="rId4" Type="http://schemas.openxmlformats.org/officeDocument/2006/relationships/hyperlink" Target="https://www.vancitycommunityfoundation.ca/index.php/initiatives/delivering-reaching-home-canadas-homelessness-strateg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Affordable Housing Program </a:t>
            </a:r>
          </a:p>
        </p:txBody>
      </p:sp>
      <p:sp>
        <p:nvSpPr>
          <p:cNvPr id="4" name="Slide Number Placeholder 3"/>
          <p:cNvSpPr>
            <a:spLocks noGrp="1"/>
          </p:cNvSpPr>
          <p:nvPr>
            <p:ph type="sldNum" sz="quarter" idx="5"/>
          </p:nvPr>
        </p:nvSpPr>
        <p:spPr/>
        <p:txBody>
          <a:bodyPr/>
          <a:lstStyle/>
          <a:p>
            <a:fld id="{0F84528A-8DAA-487E-AD19-0A7FFCF874B3}" type="slidenum">
              <a:rPr lang="en-US" smtClean="0"/>
              <a:t>1</a:t>
            </a:fld>
            <a:endParaRPr lang="en-US"/>
          </a:p>
        </p:txBody>
      </p:sp>
    </p:spTree>
    <p:extLst>
      <p:ext uri="{BB962C8B-B14F-4D97-AF65-F5344CB8AC3E}">
        <p14:creationId xmlns:p14="http://schemas.microsoft.com/office/powerpoint/2010/main" val="56957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b="0" i="0" u="none" strike="noStrike" baseline="0" dirty="0">
                <a:latin typeface="Arial" panose="020B0604020202020204" pitchFamily="34" charset="0"/>
              </a:rPr>
              <a:t>We may have you complete a project intake form.</a:t>
            </a:r>
          </a:p>
          <a:p>
            <a:pPr marL="742950" lvl="1" indent="-285750">
              <a:buFont typeface="Arial" panose="020B0604020202020204" pitchFamily="34" charset="0"/>
              <a:buChar char="•"/>
            </a:pPr>
            <a:endParaRPr lang="en-US" dirty="0">
              <a:latin typeface="Arial" panose="020B0604020202020204" pitchFamily="34" charset="0"/>
            </a:endParaRPr>
          </a:p>
          <a:p>
            <a:pPr marL="742950" lvl="1" indent="-285750">
              <a:buFont typeface="Arial" panose="020B0604020202020204" pitchFamily="34" charset="0"/>
              <a:buChar char="•"/>
            </a:pPr>
            <a:r>
              <a:rPr lang="en-US" b="0" i="0" u="none" strike="noStrike" baseline="0" dirty="0">
                <a:latin typeface="Arial" panose="020B0604020202020204" pitchFamily="34" charset="0"/>
              </a:rPr>
              <a:t>If a fit is established, we typically request a basic proposal, scope of work, and budget (*or a viable business plan and pro-forma for loan requests).  For capacity building grants, we typically also require a business plan. </a:t>
            </a:r>
          </a:p>
          <a:p>
            <a:pPr marL="742950" lvl="1" indent="-285750">
              <a:buFont typeface="Arial" panose="020B0604020202020204" pitchFamily="34" charset="0"/>
              <a:buChar char="•"/>
            </a:pPr>
            <a:endParaRPr lang="en-US" dirty="0">
              <a:latin typeface="Arial" panose="020B0604020202020204" pitchFamily="34" charset="0"/>
            </a:endParaRPr>
          </a:p>
          <a:p>
            <a:pPr marL="742950" lvl="1" indent="-285750">
              <a:buFont typeface="Arial" panose="020B0604020202020204" pitchFamily="34" charset="0"/>
              <a:buChar char="•"/>
            </a:pPr>
            <a:r>
              <a:rPr lang="en-US" b="0" i="0" u="none" strike="noStrike" baseline="0" dirty="0">
                <a:latin typeface="Arial" panose="020B0604020202020204" pitchFamily="34" charset="0"/>
              </a:rPr>
              <a:t>We may require a memorandum of understanding to be developed between VCF and your organization for complex requests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528A-8DAA-487E-AD19-0A7FFCF8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33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rPr>
              <a:t>Impact:   </a:t>
            </a:r>
          </a:p>
          <a:p>
            <a:pPr marL="0" marR="0">
              <a:lnSpc>
                <a:spcPct val="107000"/>
              </a:lnSpc>
              <a:spcBef>
                <a:spcPts val="0"/>
              </a:spcBef>
              <a:spcAft>
                <a:spcPts val="800"/>
              </a:spcAft>
            </a:pPr>
            <a:endParaRPr lang="en-US" sz="1800" b="1"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800" b="1"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rPr>
              <a:t>Grants / Capacity</a:t>
            </a:r>
          </a:p>
          <a:p>
            <a:pPr marL="0" marR="0">
              <a:lnSpc>
                <a:spcPct val="107000"/>
              </a:lnSpc>
              <a:spcBef>
                <a:spcPts val="0"/>
              </a:spcBef>
              <a:spcAft>
                <a:spcPts val="800"/>
              </a:spcAft>
            </a:pPr>
            <a:r>
              <a:rPr lang="en-US" sz="1800"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rPr>
              <a:t>- 185 grants have been provided to 128 affordable housing initiatives, totaling over $3.15 Million. </a:t>
            </a:r>
          </a:p>
          <a:p>
            <a:endParaRPr lang="en-US" dirty="0"/>
          </a:p>
        </p:txBody>
      </p:sp>
      <p:sp>
        <p:nvSpPr>
          <p:cNvPr id="4" name="Slide Number Placeholder 3"/>
          <p:cNvSpPr>
            <a:spLocks noGrp="1"/>
          </p:cNvSpPr>
          <p:nvPr>
            <p:ph type="sldNum" sz="quarter" idx="5"/>
          </p:nvPr>
        </p:nvSpPr>
        <p:spPr/>
        <p:txBody>
          <a:bodyPr/>
          <a:lstStyle/>
          <a:p>
            <a:fld id="{0F84528A-8DAA-487E-AD19-0A7FFCF874B3}" type="slidenum">
              <a:rPr lang="en-US" smtClean="0"/>
              <a:t>11</a:t>
            </a:fld>
            <a:endParaRPr lang="en-US"/>
          </a:p>
        </p:txBody>
      </p:sp>
    </p:spTree>
    <p:extLst>
      <p:ext uri="{BB962C8B-B14F-4D97-AF65-F5344CB8AC3E}">
        <p14:creationId xmlns:p14="http://schemas.microsoft.com/office/powerpoint/2010/main" val="34391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rPr>
              <a:t>Impact:   </a:t>
            </a:r>
          </a:p>
          <a:p>
            <a:pPr marL="0" marR="0">
              <a:lnSpc>
                <a:spcPct val="107000"/>
              </a:lnSpc>
              <a:spcBef>
                <a:spcPts val="0"/>
              </a:spcBef>
              <a:spcAft>
                <a:spcPts val="800"/>
              </a:spcAft>
            </a:pPr>
            <a:endParaRPr lang="en-US" sz="1800" b="1"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800"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rPr>
              <a:t>Over 50 community-based organizations have benefited from $31.7 million in loan financing in support of 63 affordable housing projects (2011-2022) to 38 loan recipients. </a:t>
            </a:r>
          </a:p>
          <a:p>
            <a:pPr marL="0" marR="0">
              <a:lnSpc>
                <a:spcPct val="107000"/>
              </a:lnSpc>
              <a:spcBef>
                <a:spcPts val="0"/>
              </a:spcBef>
              <a:spcAft>
                <a:spcPts val="800"/>
              </a:spcAft>
            </a:pPr>
            <a:endParaRPr lang="en-US" sz="1800"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endParaRPr lang="en-US" sz="1800"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800"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rPr>
              <a:t>Accelerator loan fund financing is supporting the preservation and the development of 4407 homes.   </a:t>
            </a:r>
            <a:br>
              <a:rPr lang="en-US" sz="1800" dirty="0">
                <a:solidFill>
                  <a:srgbClr val="4471C4"/>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Close to half, 46%, are now completed and another 17% are under construction. A significant share of the units is family-friendly (30%).  </a:t>
            </a:r>
            <a:br>
              <a:rPr lang="en-US" sz="18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Almost half of all housing projects are creating housing for a specific demographic (in full or in part) such as </a:t>
            </a:r>
            <a:r>
              <a:rPr lang="en-US" sz="1800" dirty="0" err="1">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youh</a:t>
            </a:r>
            <a:r>
              <a:rPr lang="en-US" sz="18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 seniors, people with disabilities, refugees, women, families, people with intellectual disabilities, people in recovery. </a:t>
            </a:r>
            <a:br>
              <a:rPr lang="en-US" sz="18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Close to half, 47%, of the projects are mixed-use and include space for childcare, community services, meeting space, social enterprises, gallery, retail, non-profit office space, and more. </a:t>
            </a:r>
            <a:br>
              <a:rPr lang="en-US" sz="18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en-US" sz="1800" kern="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Thirty-four projects are currently in the loan portfolio.  All of these projects are transit-friendly with an average distance to transit 131 </a:t>
            </a:r>
            <a:r>
              <a:rPr lang="en-US" sz="1800" kern="1200" dirty="0" err="1">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metres</a:t>
            </a:r>
            <a:r>
              <a:rPr lang="en-US" sz="1800" kern="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 91% of these homes will use at least 50% less energy relative to BC Building Code.</a:t>
            </a:r>
            <a:endParaRPr lang="en-US" sz="1800" kern="1200" dirty="0">
              <a:solidFill>
                <a:srgbClr val="4472C4"/>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F84528A-8DAA-487E-AD19-0A7FFCF874B3}" type="slidenum">
              <a:rPr lang="en-US" smtClean="0"/>
              <a:t>12</a:t>
            </a:fld>
            <a:endParaRPr lang="en-US"/>
          </a:p>
        </p:txBody>
      </p:sp>
    </p:spTree>
    <p:extLst>
      <p:ext uri="{BB962C8B-B14F-4D97-AF65-F5344CB8AC3E}">
        <p14:creationId xmlns:p14="http://schemas.microsoft.com/office/powerpoint/2010/main" val="111464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u="none" strike="noStrike" dirty="0">
                <a:solidFill>
                  <a:srgbClr val="000000"/>
                </a:solidFill>
                <a:effectLst/>
                <a:latin typeface="Arial" panose="020B0604020202020204" pitchFamily="34" charset="0"/>
              </a:rPr>
              <a:t>We use our assets to help achieve our vision of a transformed economy that protects the earth and guarantees equity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latin typeface="Arial" panose="020B0604020202020204" pitchFamily="34" charset="0"/>
                <a:cs typeface="Arial" panose="020B0604020202020204" pitchFamily="34" charset="0"/>
              </a:rPr>
              <a:t>VCF is charitable foundation since 1989 launched by Vancity Credit Union.  For over three decades Vancity and VCF have worked closely to develop and delivery programs and projects to advance wellbeing for community and our members that advance economic inclusion and environmental sustainability.    Current focus areas include affordable housing, homelessness and social and economic innovation through projects like </a:t>
            </a:r>
            <a:r>
              <a:rPr lang="en-US" b="0" i="0" u="none" strike="noStrike" dirty="0">
                <a:solidFill>
                  <a:srgbClr val="2B97B2"/>
                </a:solidFill>
                <a:effectLst/>
                <a:latin typeface="Arial" panose="020B0604020202020204" pitchFamily="34" charset="0"/>
                <a:cs typeface="Arial" panose="020B0604020202020204" pitchFamily="34" charset="0"/>
                <a:hlinkClick r:id="rId3"/>
              </a:rPr>
              <a:t>BC Rent Bank</a:t>
            </a:r>
            <a:r>
              <a:rPr lang="en-US" b="0" i="0" dirty="0">
                <a:solidFill>
                  <a:srgbClr val="474747"/>
                </a:solidFill>
                <a:effectLst/>
                <a:latin typeface="Arial" panose="020B0604020202020204" pitchFamily="34" charset="0"/>
                <a:cs typeface="Arial" panose="020B0604020202020204" pitchFamily="34" charset="0"/>
              </a:rPr>
              <a:t>, </a:t>
            </a:r>
            <a:r>
              <a:rPr lang="en-US" b="0" i="0" u="none" strike="noStrike" dirty="0">
                <a:solidFill>
                  <a:srgbClr val="2B97B2"/>
                </a:solidFill>
                <a:effectLst/>
                <a:latin typeface="Arial" panose="020B0604020202020204" pitchFamily="34" charset="0"/>
                <a:cs typeface="Arial" panose="020B0604020202020204" pitchFamily="34" charset="0"/>
                <a:hlinkClick r:id="rId4"/>
              </a:rPr>
              <a:t>Reaching Home</a:t>
            </a:r>
            <a:r>
              <a:rPr lang="en-US" b="0" i="0" dirty="0">
                <a:solidFill>
                  <a:srgbClr val="474747"/>
                </a:solidFill>
                <a:effectLst/>
                <a:latin typeface="Arial" panose="020B0604020202020204" pitchFamily="34" charset="0"/>
                <a:cs typeface="Arial" panose="020B0604020202020204" pitchFamily="34" charset="0"/>
              </a:rPr>
              <a:t>, </a:t>
            </a:r>
            <a:r>
              <a:rPr lang="en-US" b="0" i="0" u="none" strike="noStrike" dirty="0">
                <a:solidFill>
                  <a:srgbClr val="2B97B2"/>
                </a:solidFill>
                <a:effectLst/>
                <a:latin typeface="Arial" panose="020B0604020202020204" pitchFamily="34" charset="0"/>
                <a:cs typeface="Arial" panose="020B0604020202020204" pitchFamily="34" charset="0"/>
                <a:hlinkClick r:id="rId5"/>
              </a:rPr>
              <a:t>Living Wage for Families</a:t>
            </a:r>
            <a:r>
              <a:rPr lang="en-US" b="0" i="0" dirty="0">
                <a:solidFill>
                  <a:srgbClr val="474747"/>
                </a:solidFill>
                <a:effectLst/>
                <a:latin typeface="Arial" panose="020B0604020202020204" pitchFamily="34" charset="0"/>
                <a:cs typeface="Arial" panose="020B0604020202020204" pitchFamily="34" charset="0"/>
              </a:rPr>
              <a:t>, </a:t>
            </a:r>
            <a:r>
              <a:rPr lang="en-US" b="0" i="0" u="none" strike="noStrike" dirty="0">
                <a:solidFill>
                  <a:srgbClr val="2B97B2"/>
                </a:solidFill>
                <a:effectLst/>
                <a:latin typeface="Arial" panose="020B0604020202020204" pitchFamily="34" charset="0"/>
                <a:cs typeface="Arial" panose="020B0604020202020204" pitchFamily="34" charset="0"/>
                <a:hlinkClick r:id="rId6"/>
              </a:rPr>
              <a:t>Affordable Community Housing Program + Accelerator Fund</a:t>
            </a:r>
            <a:r>
              <a:rPr lang="en-US" b="0" i="0" dirty="0">
                <a:solidFill>
                  <a:srgbClr val="474747"/>
                </a:solidFill>
                <a:effectLst/>
                <a:latin typeface="Arial" panose="020B0604020202020204" pitchFamily="34" charset="0"/>
                <a:cs typeface="Arial" panose="020B0604020202020204" pitchFamily="34" charset="0"/>
              </a:rPr>
              <a:t> and </a:t>
            </a:r>
            <a:r>
              <a:rPr lang="en-US" b="0" i="0" u="none" strike="noStrike" dirty="0">
                <a:solidFill>
                  <a:srgbClr val="2B97B2"/>
                </a:solidFill>
                <a:effectLst/>
                <a:latin typeface="Arial" panose="020B0604020202020204" pitchFamily="34" charset="0"/>
                <a:cs typeface="Arial" panose="020B0604020202020204" pitchFamily="34" charset="0"/>
                <a:hlinkClick r:id="rId7"/>
              </a:rPr>
              <a:t>312 Main</a:t>
            </a:r>
            <a:r>
              <a:rPr lang="en-US" b="0" i="0" dirty="0">
                <a:solidFill>
                  <a:srgbClr val="474747"/>
                </a:solidFill>
                <a:effectLst/>
                <a:latin typeface="agenda"/>
              </a:rPr>
              <a:t>.   We are also have over 100 donor advised fund ($60 million in capital) managed, some of which is invested in impact funds and projects, like the accelerator fund </a:t>
            </a:r>
          </a:p>
          <a:p>
            <a:pPr algn="ctr"/>
            <a:endParaRPr lang="en-US" b="0" i="0" dirty="0">
              <a:solidFill>
                <a:srgbClr val="474747"/>
              </a:solidFill>
              <a:effectLst/>
              <a:latin typeface="Arial" panose="020B0604020202020204" pitchFamily="34" charset="0"/>
              <a:cs typeface="Arial" panose="020B0604020202020204" pitchFamily="34" charset="0"/>
            </a:endParaRPr>
          </a:p>
          <a:p>
            <a:endParaRPr lang="en-CA" dirty="0"/>
          </a:p>
          <a:p>
            <a:r>
              <a:rPr lang="en-US" baseline="0" dirty="0"/>
              <a:t>In 2011, Vancity and VCF worked together to launch the pre-development loan fund which is now called the Vancity Affordable Housing Accelerator Fund which is held at the Greater Vancouver Community Assistance Foundation.  </a:t>
            </a:r>
          </a:p>
          <a:p>
            <a:endParaRPr lang="en-US" baseline="0" dirty="0"/>
          </a:p>
          <a:p>
            <a:r>
              <a:rPr lang="en-US" baseline="0" dirty="0"/>
              <a:t>As of 2022, the full management and operations of the fund has moved over to the Foundation, and Vancity will continue to be an investor partner in the Fund. </a:t>
            </a:r>
          </a:p>
          <a:p>
            <a:endParaRPr lang="en-US" baseline="0" dirty="0"/>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3B7E-9414-42CC-84D3-7AAEB50AF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38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44466"/>
          </a:xfrm>
        </p:spPr>
        <p:txBody>
          <a:bodyPr/>
          <a:lstStyle/>
          <a:p>
            <a:pPr marL="171450" indent="-171450">
              <a:lnSpc>
                <a:spcPct val="114999"/>
              </a:lnSpc>
              <a:buFont typeface="Arial,Sans-Serif"/>
              <a:buChar char="•"/>
            </a:pPr>
            <a:r>
              <a:rPr lang="en-US" sz="1050" dirty="0"/>
              <a:t>I probably don’t need to tell anyone in this room about the challenges people and families are facing in finding secure and affordable rental housing.   We see it everyday in our communities. </a:t>
            </a:r>
          </a:p>
          <a:p>
            <a:pPr marL="0" marR="0" lvl="0" indent="0" algn="l" defTabSz="914400" rtl="0" eaLnBrk="1" fontAlgn="auto" latinLnBrk="0" hangingPunct="1">
              <a:lnSpc>
                <a:spcPct val="114999"/>
              </a:lnSpc>
              <a:spcBef>
                <a:spcPts val="0"/>
              </a:spcBef>
              <a:spcAft>
                <a:spcPts val="0"/>
              </a:spcAft>
              <a:buClrTx/>
              <a:buSzTx/>
              <a:buFont typeface="Arial,Sans-Serif"/>
              <a:buNone/>
              <a:tabLst/>
              <a:defRPr/>
            </a:pPr>
            <a:endParaRPr lang="en-US" sz="1050" dirty="0"/>
          </a:p>
          <a:p>
            <a:pPr marL="171450" indent="-171450">
              <a:lnSpc>
                <a:spcPct val="114999"/>
              </a:lnSpc>
              <a:buFont typeface="Arial,Sans-Serif"/>
              <a:buChar char="•"/>
            </a:pPr>
            <a:r>
              <a:rPr lang="en-US" sz="1050" dirty="0"/>
              <a:t>It's estimated that 43,000 new homes are needed annually over the next 5 years in BC to address the supply gap (UBC)</a:t>
            </a:r>
          </a:p>
          <a:p>
            <a:pPr marL="171450" indent="-171450">
              <a:lnSpc>
                <a:spcPct val="114999"/>
              </a:lnSpc>
              <a:buFont typeface="Arial,Sans-Serif"/>
              <a:buChar char="•"/>
            </a:pPr>
            <a:endParaRPr lang="en-US" sz="1050" dirty="0"/>
          </a:p>
          <a:p>
            <a:pPr>
              <a:lnSpc>
                <a:spcPct val="114999"/>
              </a:lnSpc>
            </a:pPr>
            <a:r>
              <a:rPr lang="en-US" sz="1050" b="1" dirty="0"/>
              <a:t>Opportunity:</a:t>
            </a:r>
          </a:p>
          <a:p>
            <a:pPr>
              <a:lnSpc>
                <a:spcPct val="114999"/>
              </a:lnSpc>
            </a:pPr>
            <a:r>
              <a:rPr lang="en-US" sz="1050" dirty="0"/>
              <a:t>We have a vibrant and committed community housing sector –  the non-profits, co-operative housing and Indigenous housing organizations (folks in the room) that have the potential to help solve this problem and they are rising to the challenge  - by developing existing sites, acquiring land or private rental buildings and partnering with municipalities to get more housing built.   </a:t>
            </a:r>
          </a:p>
          <a:p>
            <a:pPr marL="0" indent="0">
              <a:buFont typeface="Arial,Sans-Serif"/>
              <a:buNone/>
            </a:pPr>
            <a:r>
              <a:rPr lang="en-US" sz="1050" dirty="0"/>
              <a:t> </a:t>
            </a:r>
          </a:p>
          <a:p>
            <a:pPr marL="0" indent="0">
              <a:buFont typeface="Arial,Sans-Serif"/>
              <a:buNone/>
            </a:pPr>
            <a:endParaRPr lang="en-US" sz="1050" dirty="0"/>
          </a:p>
          <a:p>
            <a:pPr marL="0" indent="0">
              <a:buFont typeface="Arial,Sans-Serif"/>
              <a:buNone/>
            </a:pPr>
            <a:r>
              <a:rPr lang="en-US" sz="1050" b="1" dirty="0"/>
              <a:t>And </a:t>
            </a:r>
          </a:p>
          <a:p>
            <a:pPr marL="0" indent="0">
              <a:buFont typeface="Arial,Sans-Serif"/>
              <a:buNone/>
            </a:pPr>
            <a:r>
              <a:rPr lang="en-US" sz="1050" dirty="0"/>
              <a:t>Yet,  we know the sector often lacks the early-funding required to advance their projects, which can slow down and prevent the development of much needed housing.  </a:t>
            </a:r>
          </a:p>
          <a:p>
            <a:pPr marL="0" indent="0">
              <a:buFont typeface="Arial,Sans-Serif"/>
              <a:buNone/>
            </a:pPr>
            <a:endParaRPr lang="en-US" sz="1050" dirty="0"/>
          </a:p>
          <a:p>
            <a:pPr marL="0" indent="0">
              <a:buFont typeface="Arial,Sans-Serif"/>
              <a:buNone/>
            </a:pPr>
            <a:r>
              <a:rPr lang="en-US" sz="1050" dirty="0"/>
              <a:t>That’s where we come in to help solve this problem by investing in the sector so they </a:t>
            </a:r>
            <a:r>
              <a:rPr lang="en-US" dirty="0"/>
              <a:t>can achieve their affordable housing goals.</a:t>
            </a:r>
          </a:p>
        </p:txBody>
      </p:sp>
      <p:sp>
        <p:nvSpPr>
          <p:cNvPr id="4" name="Slide Number Placeholder 3"/>
          <p:cNvSpPr>
            <a:spLocks noGrp="1"/>
          </p:cNvSpPr>
          <p:nvPr>
            <p:ph type="sldNum" sz="quarter" idx="5"/>
          </p:nvPr>
        </p:nvSpPr>
        <p:spPr/>
        <p:txBody>
          <a:bodyPr/>
          <a:lstStyle/>
          <a:p>
            <a:fld id="{0F84528A-8DAA-487E-AD19-0A7FFCF874B3}" type="slidenum">
              <a:rPr lang="en-US" smtClean="0"/>
              <a:t>3</a:t>
            </a:fld>
            <a:endParaRPr lang="en-US"/>
          </a:p>
        </p:txBody>
      </p:sp>
    </p:spTree>
    <p:extLst>
      <p:ext uri="{BB962C8B-B14F-4D97-AF65-F5344CB8AC3E}">
        <p14:creationId xmlns:p14="http://schemas.microsoft.com/office/powerpoint/2010/main" val="100674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sz="1800" dirty="0"/>
              <a:t>We do this by…</a:t>
            </a:r>
          </a:p>
          <a:p>
            <a:pPr marL="342900" indent="-342900">
              <a:lnSpc>
                <a:spcPct val="114999"/>
              </a:lnSpc>
              <a:buFont typeface="Symbol,Sans-Serif"/>
              <a:buChar char=""/>
            </a:pPr>
            <a:endParaRPr lang="en-US" sz="1800" dirty="0"/>
          </a:p>
          <a:p>
            <a:pPr marL="342900" indent="-342900">
              <a:lnSpc>
                <a:spcPct val="114999"/>
              </a:lnSpc>
              <a:buFont typeface="Symbol,Sans-Serif"/>
              <a:buChar char=""/>
            </a:pPr>
            <a:r>
              <a:rPr lang="en-US" sz="1800" dirty="0"/>
              <a:t>Bringing new and underutilized land to support the development of affordable housing</a:t>
            </a:r>
            <a:br>
              <a:rPr lang="en-US" sz="1800" dirty="0"/>
            </a:br>
            <a:endParaRPr lang="en-US" sz="1800" dirty="0"/>
          </a:p>
          <a:p>
            <a:pPr marL="342900" indent="-342900">
              <a:lnSpc>
                <a:spcPct val="114999"/>
              </a:lnSpc>
              <a:buFont typeface="Symbol,Sans-Serif"/>
              <a:buChar char=""/>
            </a:pPr>
            <a:r>
              <a:rPr lang="en-US" sz="1800" dirty="0"/>
              <a:t>Accelerating the development and acquisition of affordable housing projects being led by the community housing sector (non-profits, co-operatives and Indigenous organizations)</a:t>
            </a:r>
          </a:p>
          <a:p>
            <a:pPr marL="342900" indent="-342900">
              <a:lnSpc>
                <a:spcPct val="114999"/>
              </a:lnSpc>
              <a:buFont typeface="Symbol,Sans-Serif"/>
              <a:buChar char=""/>
            </a:pPr>
            <a:endParaRPr lang="en-US" sz="1800" dirty="0"/>
          </a:p>
          <a:p>
            <a:pPr marL="342900" indent="-342900">
              <a:lnSpc>
                <a:spcPct val="114999"/>
              </a:lnSpc>
              <a:buFont typeface="Symbol,Sans-Serif"/>
              <a:buChar char=""/>
            </a:pPr>
            <a:r>
              <a:rPr lang="en-US" sz="1800" dirty="0"/>
              <a:t>Prioritizing projects being led by and for Indigenous and equity deserving communities</a:t>
            </a:r>
          </a:p>
          <a:p>
            <a:pPr marL="342900" indent="-342900">
              <a:lnSpc>
                <a:spcPct val="114999"/>
              </a:lnSpc>
              <a:buFont typeface="Symbol,Sans-Serif"/>
              <a:buChar char=""/>
            </a:pPr>
            <a:endParaRPr lang="en-US" sz="1800" dirty="0"/>
          </a:p>
          <a:p>
            <a:pPr marL="342900" indent="-342900">
              <a:lnSpc>
                <a:spcPct val="114999"/>
              </a:lnSpc>
              <a:buFont typeface="Symbol,Sans-Serif"/>
              <a:buChar char=""/>
            </a:pPr>
            <a:r>
              <a:rPr lang="en-US" sz="1800" dirty="0"/>
              <a:t>Supporting housing that is climate ready, safe, and healthy for tenant and community well-being</a:t>
            </a:r>
          </a:p>
          <a:p>
            <a:pPr marL="342900" indent="-342900">
              <a:lnSpc>
                <a:spcPct val="115000"/>
              </a:lnSpc>
              <a:buFont typeface="Symbol" panose="05050102010706020507" pitchFamily="18" charset="2"/>
              <a:buChar char=""/>
            </a:pPr>
            <a:endParaRPr lang="en-US" sz="1800" dirty="0">
              <a:solidFill>
                <a:srgbClr val="000000"/>
              </a:solidFill>
              <a:effectLst/>
              <a:latin typeface="Arial"/>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0F84528A-8DAA-487E-AD19-0A7FFCF874B3}" type="slidenum">
              <a:rPr lang="en-US" smtClean="0"/>
              <a:t>4</a:t>
            </a:fld>
            <a:endParaRPr lang="en-US"/>
          </a:p>
        </p:txBody>
      </p:sp>
    </p:spTree>
    <p:extLst>
      <p:ext uri="{BB962C8B-B14F-4D97-AF65-F5344CB8AC3E}">
        <p14:creationId xmlns:p14="http://schemas.microsoft.com/office/powerpoint/2010/main" val="329165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cs typeface="Calibri"/>
            </a:endParaRPr>
          </a:p>
          <a:p>
            <a:pPr marL="171450" indent="-171450">
              <a:buFont typeface="Arial,Sans-Serif"/>
              <a:buChar char="•"/>
            </a:pPr>
            <a:r>
              <a:rPr lang="en-US" sz="1800" dirty="0"/>
              <a:t>The Affordable Housing Accelerator Fund can make significant impact in accelerating projects that focus on the delivery of the missing middle housing – those with household incomes between approx. $20K and $100K. These are often the workers, professionals, teachers, nurses, and service works that live in our communities. </a:t>
            </a:r>
          </a:p>
          <a:p>
            <a:pPr marL="171450" indent="-171450">
              <a:buFont typeface="Arial,Sans-Serif"/>
              <a:buChar char="•"/>
            </a:pPr>
            <a:endParaRPr lang="en-US" sz="1800" dirty="0"/>
          </a:p>
          <a:p>
            <a:pPr marL="171450" indent="-171450">
              <a:buFont typeface="Arial,Sans-Serif"/>
              <a:buChar char="•"/>
            </a:pPr>
            <a:r>
              <a:rPr lang="en-US" sz="1800" dirty="0"/>
              <a:t>Government will and should continue to play a big part of housing delivery for those with core needs. </a:t>
            </a:r>
            <a:endParaRPr lang="en-US" sz="1800" dirty="0">
              <a:cs typeface="Calibri" panose="020F0502020204030204"/>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F84528A-8DAA-487E-AD19-0A7FFCF874B3}" type="slidenum">
              <a:rPr lang="en-US" smtClean="0"/>
              <a:t>5</a:t>
            </a:fld>
            <a:endParaRPr lang="en-US"/>
          </a:p>
        </p:txBody>
      </p:sp>
    </p:spTree>
    <p:extLst>
      <p:ext uri="{BB962C8B-B14F-4D97-AF65-F5344CB8AC3E}">
        <p14:creationId xmlns:p14="http://schemas.microsoft.com/office/powerpoint/2010/main" val="89414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We provide essential early-stage funding to catalyze affordable housing rental projects – grants, low cost loans and capacity building 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mn-lt"/>
                <a:cs typeface="Arial" panose="020B0604020202020204" pitchFamily="34" charset="0"/>
              </a:rPr>
              <a:t>The program was developed to address a key challenge faced by projects in the early phase (prior to construction) when project risk is high and funding/capital can be hard to find.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mn-lt"/>
                <a:cs typeface="Arial" panose="020B0604020202020204" pitchFamily="34" charset="0"/>
              </a:rPr>
              <a:t>-   For non-profit developers and operators of affordable housing, </a:t>
            </a:r>
            <a:r>
              <a:rPr lang="en-US" sz="1200" dirty="0">
                <a:latin typeface="Arial Black" panose="020B0A04020102020204" pitchFamily="34" charset="0"/>
                <a:ea typeface="+mn-lt"/>
                <a:cs typeface="Arial" panose="020B0604020202020204" pitchFamily="34" charset="0"/>
              </a:rPr>
              <a:t>a lack of early nimble investment in the early phases restricts the speed and scale</a:t>
            </a:r>
            <a:r>
              <a:rPr lang="en-US" sz="1200" dirty="0">
                <a:latin typeface="Arial" panose="020B0604020202020204" pitchFamily="34" charset="0"/>
                <a:ea typeface="+mn-lt"/>
                <a:cs typeface="Arial" panose="020B0604020202020204" pitchFamily="34" charset="0"/>
              </a:rPr>
              <a:t> of housing development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ea typeface="+mn-lt"/>
                <a:cs typeface="Arial" panose="020B0604020202020204" pitchFamily="34" charset="0"/>
              </a:rPr>
              <a:t>Most investments from government and regular lenders </a:t>
            </a:r>
            <a:r>
              <a:rPr lang="en-US" sz="1200" dirty="0">
                <a:latin typeface="Arial Black" panose="020B0A04020102020204" pitchFamily="34" charset="0"/>
                <a:ea typeface="+mn-lt"/>
                <a:cs typeface="Arial" panose="020B0604020202020204" pitchFamily="34" charset="0"/>
              </a:rPr>
              <a:t>are available at the start of construction or later.</a:t>
            </a:r>
            <a:r>
              <a:rPr lang="en-US" sz="1200" dirty="0">
                <a:latin typeface="Arial" panose="020B0604020202020204" pitchFamily="34" charset="0"/>
                <a:ea typeface="+mn-lt"/>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ea typeface="+mn-lt"/>
                <a:cs typeface="Arial" panose="020B0604020202020204" pitchFamily="34" charset="0"/>
              </a:rPr>
              <a:t>To get to this stage of funding, community housing </a:t>
            </a:r>
            <a:r>
              <a:rPr lang="en-US" sz="1200" dirty="0">
                <a:latin typeface="Arial Black" panose="020B0A04020102020204" pitchFamily="34" charset="0"/>
                <a:ea typeface="+mn-lt"/>
                <a:cs typeface="Arial" panose="020B0604020202020204" pitchFamily="34" charset="0"/>
              </a:rPr>
              <a:t>developers spend around 10 - 15% of total costs</a:t>
            </a:r>
            <a:r>
              <a:rPr lang="en-US" sz="1200" dirty="0">
                <a:latin typeface="Arial" panose="020B0604020202020204" pitchFamily="34" charset="0"/>
                <a:ea typeface="+mn-lt"/>
                <a:cs typeface="Arial" panose="020B0604020202020204" pitchFamily="34" charset="0"/>
              </a:rPr>
              <a:t> to advance design, close on land, and obtain necessary permits and approvals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n>
                <a:noFill/>
              </a:ln>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a:noFill/>
                </a:ln>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By supporting the early stages of projects, we help fill a capital gap and help projects unlock access to other forms of funding and financing that often comes online later, such as construction and take-out financing from government and financial institutions.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528A-8DAA-487E-AD19-0A7FFCF8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55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528A-8DAA-487E-AD19-0A7FFCF8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7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Pre-development loan </a:t>
            </a:r>
          </a:p>
          <a:p>
            <a:r>
              <a:rPr lang="en-US" dirty="0"/>
              <a:t>Not-for-profit organizations may apply to receive a pre-development loan to help with soft costs associated with rezoning and development permit processes. The pre-development loan charges 2% simple interest and is usually repayable with the first draw of construction financing. This is typically within two years of receiving the loan. Funds may be advanced in a lump sum, or up to three separate amounts. The loan must be spent on real project costs outlined in the submitted project budget. Terms and conditions apply to the loans. </a:t>
            </a:r>
          </a:p>
          <a:p>
            <a:endParaRPr lang="en-US" dirty="0"/>
          </a:p>
          <a:p>
            <a:r>
              <a:rPr lang="en-US" b="1" dirty="0"/>
              <a:t>Pre-construction loan </a:t>
            </a:r>
          </a:p>
          <a:p>
            <a:r>
              <a:rPr lang="en-US" dirty="0"/>
              <a:t>Not-for-profit organizations may apply to receive a pre-construction loan to support the building permit process and development of working drawings to move towards construction. The long-term patient nature of these loans enables construction financing and other forms of investment from foundations, social impact investors etc. The pre-construction loan charges 2% simple interest, and is repayable with the first refinancing of a take-out mortgage. This is typically after five years of operations. Funds may be advanced in a lump sum, or up to three separate amounts. Terms and conditions apply to the loans.</a:t>
            </a:r>
          </a:p>
          <a:p>
            <a:endParaRPr lang="en-US" dirty="0"/>
          </a:p>
          <a:p>
            <a:r>
              <a:rPr lang="en-US" b="1" dirty="0"/>
              <a:t>Acquisition Loans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To support the purchase of turn-key affordable housing properties from for-profit developers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528A-8DAA-487E-AD19-0A7FFCF8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83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i="0" u="none" strike="noStrike" baseline="0" dirty="0">
                <a:latin typeface="Arial" panose="020B0604020202020204" pitchFamily="34" charset="0"/>
              </a:rPr>
              <a:t>You are a Not-for-profit</a:t>
            </a:r>
            <a:r>
              <a:rPr lang="en-US" i="0" u="none" strike="noStrike" baseline="0" dirty="0">
                <a:latin typeface="Arial" panose="020B0604020202020204" pitchFamily="34" charset="0"/>
              </a:rPr>
              <a:t>, Co-operative, First Nation Government, or Indigenous organization </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b="1" i="0" u="none" strike="noStrike" baseline="0" dirty="0">
                <a:latin typeface="Arial" panose="020B0604020202020204" pitchFamily="34" charset="0"/>
              </a:rPr>
              <a:t>You have site Control of land</a:t>
            </a:r>
            <a:r>
              <a:rPr lang="en-US" b="0" i="0" u="none" strike="noStrike" baseline="0" dirty="0">
                <a:latin typeface="Arial" panose="020B0604020202020204" pitchFamily="34" charset="0"/>
              </a:rPr>
              <a:t>, either through ownership or a long-term lease (*unless you are pursuing an acquisition loan) </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b="1" i="0" u="none" strike="noStrike" baseline="0" dirty="0">
                <a:latin typeface="Arial" panose="020B0604020202020204" pitchFamily="34" charset="0"/>
              </a:rPr>
              <a:t>You have a credible project management </a:t>
            </a:r>
            <a:r>
              <a:rPr lang="en-US" b="0" i="0" u="none" strike="noStrike" baseline="0" dirty="0">
                <a:latin typeface="Arial" panose="020B0604020202020204" pitchFamily="34" charset="0"/>
              </a:rPr>
              <a:t>team with a demonstrated track record and the capacity to carry out the project.</a:t>
            </a:r>
          </a:p>
          <a:p>
            <a:pPr marL="0" indent="0">
              <a:buFont typeface="Arial" panose="020B0604020202020204" pitchFamily="34" charset="0"/>
              <a:buNone/>
            </a:pPr>
            <a:endParaRPr lang="en-US" dirty="0">
              <a:latin typeface="Arial" panose="020B0604020202020204" pitchFamily="34" charset="0"/>
            </a:endParaRPr>
          </a:p>
          <a:p>
            <a:pPr marL="285750" indent="-285750">
              <a:buFont typeface="Arial" panose="020B0604020202020204" pitchFamily="34" charset="0"/>
              <a:buChar char="•"/>
            </a:pPr>
            <a:r>
              <a:rPr lang="en-US" b="1" i="0" u="none" strike="noStrike" baseline="0" dirty="0">
                <a:latin typeface="Arial" panose="020B0604020202020204" pitchFamily="34" charset="0"/>
              </a:rPr>
              <a:t>You are committed to climate-resilient affordable housing </a:t>
            </a:r>
            <a:r>
              <a:rPr lang="en-US" b="0" i="0" u="none" strike="noStrike" baseline="0" dirty="0">
                <a:latin typeface="Arial" panose="020B0604020202020204" pitchFamily="34" charset="0"/>
              </a:rPr>
              <a:t>and ideally your project will be pursuing step 3 of the BC energy code or greater (*may vary for an acquisition loan). </a:t>
            </a:r>
          </a:p>
          <a:p>
            <a:pPr marL="285750" indent="-285750">
              <a:buFont typeface="Arial" panose="020B0604020202020204" pitchFamily="34" charset="0"/>
              <a:buChar char="•"/>
            </a:pPr>
            <a:endParaRPr lang="en-US" b="0" i="0" u="none" strike="noStrike" baseline="0" dirty="0">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baseline="0" dirty="0">
                <a:latin typeface="Arial" panose="020B0604020202020204" pitchFamily="34" charset="0"/>
              </a:rPr>
              <a:t>Your project demonstrates that it prioritizes </a:t>
            </a:r>
            <a:r>
              <a:rPr lang="en-US" sz="1200" b="1" dirty="0">
                <a:latin typeface="Arial" panose="020B0604020202020204" pitchFamily="34" charset="0"/>
              </a:rPr>
              <a:t>social equity and accessibility</a:t>
            </a:r>
            <a:endParaRPr lang="en-US" b="1" i="0" u="none" strike="noStrike" baseline="0"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You are committed to affordability</a:t>
            </a:r>
            <a:r>
              <a:rPr lang="en-US" dirty="0">
                <a:latin typeface="Arial" panose="020B0604020202020204" pitchFamily="34" charset="0"/>
                <a:cs typeface="Arial" panose="020B0604020202020204" pitchFamily="34" charset="0"/>
              </a:rPr>
              <a:t>, at least 30% of the units must be less than 80% of the median market rent for the area and maintained for at least 20 years</a:t>
            </a:r>
          </a:p>
          <a:p>
            <a:pPr marL="285750" indent="-285750">
              <a:buFont typeface="Arial" panose="020B0604020202020204" pitchFamily="34" charset="0"/>
              <a:buChar char="•"/>
            </a:pPr>
            <a:endParaRPr lang="en-US" b="0"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*Greater terms and conditions apply to loans</a:t>
            </a:r>
            <a:endParaRPr lang="en-US" b="0" i="1" u="none" strike="noStrike" baseline="0" dirty="0">
              <a:latin typeface="Arial" panose="020B0604020202020204" pitchFamily="34" charset="0"/>
            </a:endParaRPr>
          </a:p>
          <a:p>
            <a:pPr marL="285750" indent="-285750">
              <a:buFont typeface="Arial" panose="020B0604020202020204" pitchFamily="34" charset="0"/>
              <a:buChar char="•"/>
            </a:pPr>
            <a:endParaRPr lang="en-US" b="0" i="0" u="none" strike="noStrike" baseline="0" dirty="0">
              <a:latin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528A-8DAA-487E-AD19-0A7FFCF8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67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3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41226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aper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ADD5-5D54-6945-A4BA-C9BA7599FFEB}"/>
              </a:ext>
            </a:extLst>
          </p:cNvPr>
          <p:cNvPicPr>
            <a:picLocks noChangeAspect="1"/>
          </p:cNvPicPr>
          <p:nvPr userDrawn="1"/>
        </p:nvPicPr>
        <p:blipFill rotWithShape="1">
          <a:blip r:embed="rId2"/>
          <a:srcRect t="-10"/>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B547363C-307F-8B4F-BDEC-0AE5F52C0825}"/>
              </a:ext>
            </a:extLst>
          </p:cNvPr>
          <p:cNvSpPr>
            <a:spLocks noGrp="1"/>
          </p:cNvSpPr>
          <p:nvPr>
            <p:ph type="title"/>
          </p:nvPr>
        </p:nvSpPr>
        <p:spPr>
          <a:xfrm>
            <a:off x="838200" y="81283"/>
            <a:ext cx="10515600" cy="1325563"/>
          </a:xfrm>
          <a:prstGeom prst="rect">
            <a:avLst/>
          </a:prstGeom>
        </p:spPr>
        <p:txBody>
          <a:bodyPr vert="horz" lIns="91440" tIns="45720" rIns="91440" bIns="45720" rtlCol="0" anchor="ctr">
            <a:normAutofit/>
          </a:bodyPr>
          <a:lstStyle>
            <a:lvl1pPr>
              <a:defRPr sz="3600" b="0" i="0">
                <a:solidFill>
                  <a:srgbClr val="E82011"/>
                </a:solidFill>
                <a:latin typeface="Gill Sans MT" panose="020B0502020104020203" pitchFamily="34" charset="77"/>
                <a:cs typeface="Gill Sans" panose="020B0502020104020203" pitchFamily="34" charset="-79"/>
              </a:defRPr>
            </a:lvl1pPr>
          </a:lstStyle>
          <a:p>
            <a:r>
              <a:rPr lang="en-US"/>
              <a:t>Click to edit Master title style</a:t>
            </a:r>
          </a:p>
        </p:txBody>
      </p:sp>
      <p:sp>
        <p:nvSpPr>
          <p:cNvPr id="8" name="Content Placeholder 2">
            <a:extLst>
              <a:ext uri="{FF2B5EF4-FFF2-40B4-BE49-F238E27FC236}">
                <a16:creationId xmlns:a16="http://schemas.microsoft.com/office/drawing/2014/main" id="{E24FFC5B-EFB1-9D4F-B73E-F22B73859181}"/>
              </a:ext>
            </a:extLst>
          </p:cNvPr>
          <p:cNvSpPr>
            <a:spLocks noGrp="1"/>
          </p:cNvSpPr>
          <p:nvPr>
            <p:ph idx="1"/>
          </p:nvPr>
        </p:nvSpPr>
        <p:spPr>
          <a:xfrm>
            <a:off x="838200" y="1825625"/>
            <a:ext cx="10515600" cy="4351338"/>
          </a:xfrm>
          <a:prstGeom prst="rect">
            <a:avLst/>
          </a:prstGeom>
        </p:spPr>
        <p:txBody>
          <a:bodyPr/>
          <a:lstStyle>
            <a:lvl1pPr>
              <a:defRPr b="0" i="0">
                <a:latin typeface="Gill Sans MT" panose="020B0502020104020203" pitchFamily="34" charset="77"/>
                <a:cs typeface="Gill Sans" panose="020B0502020104020203" pitchFamily="34" charset="-79"/>
              </a:defRPr>
            </a:lvl1pPr>
            <a:lvl2pPr>
              <a:defRPr b="0" i="0">
                <a:latin typeface="Gill Sans MT" panose="020B0502020104020203" pitchFamily="34" charset="77"/>
                <a:cs typeface="Gill Sans" panose="020B0502020104020203" pitchFamily="34" charset="-79"/>
              </a:defRPr>
            </a:lvl2pPr>
            <a:lvl3pPr>
              <a:defRPr b="0" i="0">
                <a:latin typeface="Gill Sans MT" panose="020B0502020104020203" pitchFamily="34" charset="77"/>
                <a:cs typeface="Gill Sans" panose="020B0502020104020203" pitchFamily="34" charset="-79"/>
              </a:defRPr>
            </a:lvl3pPr>
            <a:lvl4pPr>
              <a:defRPr b="0" i="0">
                <a:latin typeface="Gill Sans MT" panose="020B0502020104020203" pitchFamily="34" charset="77"/>
                <a:cs typeface="Gill Sans" panose="020B0502020104020203" pitchFamily="34" charset="-79"/>
              </a:defRPr>
            </a:lvl4pPr>
            <a:lvl5pPr>
              <a:defRPr b="0" i="0">
                <a:latin typeface="Gill Sans MT" panose="020B0502020104020203" pitchFamily="34" charset="77"/>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120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34990-AED5-064D-904C-038BB50FBF40}"/>
              </a:ext>
            </a:extLst>
          </p:cNvPr>
          <p:cNvSpPr>
            <a:spLocks noGrp="1"/>
          </p:cNvSpPr>
          <p:nvPr>
            <p:ph idx="1"/>
          </p:nvPr>
        </p:nvSpPr>
        <p:spPr>
          <a:xfrm>
            <a:off x="838200" y="1825626"/>
            <a:ext cx="10515600" cy="4694121"/>
          </a:xfrm>
          <a:prstGeom prst="rect">
            <a:avLst/>
          </a:prstGeom>
        </p:spPr>
        <p:txBody>
          <a:bodyPr/>
          <a:lstStyle>
            <a:lvl1pPr>
              <a:defRPr b="0" i="0">
                <a:latin typeface="Gill Sans MT" panose="020B0502020104020203" pitchFamily="34" charset="77"/>
                <a:cs typeface="Gill Sans" panose="020B0502020104020203" pitchFamily="34" charset="-79"/>
              </a:defRPr>
            </a:lvl1pPr>
            <a:lvl2pPr>
              <a:defRPr b="0" i="0">
                <a:latin typeface="Gill Sans MT" panose="020B0502020104020203" pitchFamily="34" charset="77"/>
                <a:cs typeface="Gill Sans" panose="020B0502020104020203" pitchFamily="34" charset="-79"/>
              </a:defRPr>
            </a:lvl2pPr>
            <a:lvl3pPr>
              <a:defRPr b="0" i="0">
                <a:latin typeface="Gill Sans MT" panose="020B0502020104020203" pitchFamily="34" charset="77"/>
                <a:cs typeface="Gill Sans" panose="020B0502020104020203" pitchFamily="34" charset="-79"/>
              </a:defRPr>
            </a:lvl3pPr>
            <a:lvl4pPr>
              <a:defRPr b="0" i="0">
                <a:latin typeface="Gill Sans MT" panose="020B0502020104020203" pitchFamily="34" charset="77"/>
                <a:cs typeface="Gill Sans" panose="020B0502020104020203" pitchFamily="34" charset="-79"/>
              </a:defRPr>
            </a:lvl4pPr>
            <a:lvl5pPr>
              <a:defRPr b="0" i="0">
                <a:latin typeface="Gill Sans MT" panose="020B0502020104020203" pitchFamily="34" charset="77"/>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D56C6AA-C5B9-7C45-8634-16AA185ADD7B}"/>
              </a:ext>
            </a:extLst>
          </p:cNvPr>
          <p:cNvPicPr>
            <a:picLocks noChangeAspect="1"/>
          </p:cNvPicPr>
          <p:nvPr userDrawn="1"/>
        </p:nvPicPr>
        <p:blipFill rotWithShape="1">
          <a:blip r:embed="rId2"/>
          <a:srcRect t="-11" b="79012"/>
          <a:stretch/>
        </p:blipFill>
        <p:spPr>
          <a:xfrm>
            <a:off x="0" y="0"/>
            <a:ext cx="12192000" cy="1440000"/>
          </a:xfrm>
          <a:prstGeom prst="rect">
            <a:avLst/>
          </a:prstGeom>
        </p:spPr>
      </p:pic>
      <p:cxnSp>
        <p:nvCxnSpPr>
          <p:cNvPr id="8" name="Straight Connector 7">
            <a:extLst>
              <a:ext uri="{FF2B5EF4-FFF2-40B4-BE49-F238E27FC236}">
                <a16:creationId xmlns:a16="http://schemas.microsoft.com/office/drawing/2014/main" id="{5A473C64-44D4-D142-BDE7-91C64E6814A1}"/>
              </a:ext>
            </a:extLst>
          </p:cNvPr>
          <p:cNvCxnSpPr>
            <a:cxnSpLocks/>
          </p:cNvCxnSpPr>
          <p:nvPr userDrawn="1"/>
        </p:nvCxnSpPr>
        <p:spPr>
          <a:xfrm flipV="1">
            <a:off x="0" y="1438969"/>
            <a:ext cx="12192000" cy="1033"/>
          </a:xfrm>
          <a:prstGeom prst="line">
            <a:avLst/>
          </a:prstGeom>
          <a:ln w="38100">
            <a:solidFill>
              <a:srgbClr val="00A4B3"/>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05D3985B-98F6-834F-983F-D21B5CA8F4EF}"/>
              </a:ext>
            </a:extLst>
          </p:cNvPr>
          <p:cNvSpPr>
            <a:spLocks noGrp="1"/>
          </p:cNvSpPr>
          <p:nvPr>
            <p:ph type="title"/>
          </p:nvPr>
        </p:nvSpPr>
        <p:spPr>
          <a:xfrm>
            <a:off x="838200" y="81283"/>
            <a:ext cx="10515600" cy="1325563"/>
          </a:xfrm>
          <a:prstGeom prst="rect">
            <a:avLst/>
          </a:prstGeom>
        </p:spPr>
        <p:txBody>
          <a:bodyPr vert="horz" lIns="91440" tIns="45720" rIns="91440" bIns="45720" rtlCol="0" anchor="ctr">
            <a:normAutofit/>
          </a:bodyPr>
          <a:lstStyle>
            <a:lvl1pPr>
              <a:defRPr sz="3600" b="0" i="0">
                <a:solidFill>
                  <a:srgbClr val="E82011"/>
                </a:solidFill>
                <a:latin typeface="Gill Sans MT" panose="020B0502020104020203" pitchFamily="34" charset="77"/>
                <a:cs typeface="Gill Sans" panose="020B0502020104020203" pitchFamily="34" charset="-79"/>
              </a:defRPr>
            </a:lvl1pPr>
          </a:lstStyle>
          <a:p>
            <a:r>
              <a:rPr lang="en-US"/>
              <a:t>Click to edit Master title style</a:t>
            </a:r>
          </a:p>
        </p:txBody>
      </p:sp>
    </p:spTree>
    <p:extLst>
      <p:ext uri="{BB962C8B-B14F-4D97-AF65-F5344CB8AC3E}">
        <p14:creationId xmlns:p14="http://schemas.microsoft.com/office/powerpoint/2010/main" val="407402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14" descr="footer02City.png"/>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029200"/>
            <a:ext cx="1219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404511" y="3858620"/>
            <a:ext cx="10363200" cy="794519"/>
          </a:xfrm>
        </p:spPr>
        <p:txBody>
          <a:bodyPr/>
          <a:lstStyle>
            <a:lvl1pPr algn="r">
              <a:defRPr b="1" baseline="0">
                <a:solidFill>
                  <a:schemeClr val="tx1">
                    <a:lumMod val="65000"/>
                    <a:lumOff val="35000"/>
                  </a:schemeClr>
                </a:solidFill>
              </a:defRPr>
            </a:lvl1pPr>
          </a:lstStyle>
          <a:p>
            <a:r>
              <a:rPr lang="en-US"/>
              <a:t>Main Title</a:t>
            </a:r>
          </a:p>
        </p:txBody>
      </p:sp>
      <p:sp>
        <p:nvSpPr>
          <p:cNvPr id="3" name="Subtitle 2"/>
          <p:cNvSpPr>
            <a:spLocks noGrp="1"/>
          </p:cNvSpPr>
          <p:nvPr>
            <p:ph type="subTitle" idx="1" hasCustomPrompt="1"/>
          </p:nvPr>
        </p:nvSpPr>
        <p:spPr>
          <a:xfrm>
            <a:off x="3233311" y="4469651"/>
            <a:ext cx="8534400" cy="550912"/>
          </a:xfrm>
        </p:spPr>
        <p:txBody>
          <a:bodyPr>
            <a:normAutofit/>
          </a:bodyPr>
          <a:lstStyle>
            <a:lvl1pPr marL="0" indent="0" algn="r">
              <a:buNone/>
              <a:defRPr sz="2100" b="1">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Sub-title</a:t>
            </a:r>
          </a:p>
        </p:txBody>
      </p:sp>
      <p:sp>
        <p:nvSpPr>
          <p:cNvPr id="12" name="Text Placeholder 11"/>
          <p:cNvSpPr>
            <a:spLocks noGrp="1"/>
          </p:cNvSpPr>
          <p:nvPr>
            <p:ph type="body" sz="quarter" idx="10" hasCustomPrompt="1"/>
          </p:nvPr>
        </p:nvSpPr>
        <p:spPr>
          <a:xfrm>
            <a:off x="3888317" y="5157192"/>
            <a:ext cx="7871883" cy="504280"/>
          </a:xfrm>
        </p:spPr>
        <p:txBody>
          <a:bodyPr>
            <a:normAutofit/>
          </a:bodyPr>
          <a:lstStyle>
            <a:lvl1pPr marL="0" indent="0" algn="r">
              <a:buNone/>
              <a:defRPr sz="1050">
                <a:solidFill>
                  <a:schemeClr val="bg1">
                    <a:lumMod val="65000"/>
                  </a:schemeClr>
                </a:solidFill>
                <a:latin typeface="+mn-lt"/>
              </a:defRPr>
            </a:lvl1pPr>
          </a:lstStyle>
          <a:p>
            <a:pPr lvl="0"/>
            <a:r>
              <a:rPr lang="en-CA">
                <a:latin typeface="+mn-lt"/>
              </a:rPr>
              <a:t>Presenter</a:t>
            </a:r>
            <a:endParaRPr lang="en-US"/>
          </a:p>
        </p:txBody>
      </p:sp>
    </p:spTree>
    <p:extLst>
      <p:ext uri="{BB962C8B-B14F-4D97-AF65-F5344CB8AC3E}">
        <p14:creationId xmlns:p14="http://schemas.microsoft.com/office/powerpoint/2010/main" val="248289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2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1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59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66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33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3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2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14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213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10.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96EF8-9DAF-E041-87BA-B745888C2321}"/>
              </a:ext>
            </a:extLst>
          </p:cNvPr>
          <p:cNvSpPr/>
          <p:nvPr userDrawn="1"/>
        </p:nvSpPr>
        <p:spPr>
          <a:xfrm>
            <a:off x="0" y="0"/>
            <a:ext cx="8845826" cy="6858000"/>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26DCD-86F6-A247-83A5-3BF77DDD2CAC}"/>
              </a:ext>
            </a:extLst>
          </p:cNvPr>
          <p:cNvSpPr/>
          <p:nvPr userDrawn="1"/>
        </p:nvSpPr>
        <p:spPr>
          <a:xfrm>
            <a:off x="8845826" y="-1"/>
            <a:ext cx="3346174" cy="6857999"/>
          </a:xfrm>
          <a:prstGeom prst="rect">
            <a:avLst/>
          </a:prstGeom>
          <a:solidFill>
            <a:srgbClr val="F04E39"/>
          </a:solidFill>
          <a:ln>
            <a:solidFill>
              <a:srgbClr val="E82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ableware, dishware, clipart&#10;&#10;Description automatically generated">
            <a:extLst>
              <a:ext uri="{FF2B5EF4-FFF2-40B4-BE49-F238E27FC236}">
                <a16:creationId xmlns:a16="http://schemas.microsoft.com/office/drawing/2014/main" id="{80200FCF-04B7-0641-A1E3-4C5C0FE9D0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584" y="5943562"/>
            <a:ext cx="1564234" cy="492444"/>
          </a:xfrm>
          <a:prstGeom prst="rect">
            <a:avLst/>
          </a:prstGeom>
        </p:spPr>
      </p:pic>
    </p:spTree>
    <p:extLst>
      <p:ext uri="{BB962C8B-B14F-4D97-AF65-F5344CB8AC3E}">
        <p14:creationId xmlns:p14="http://schemas.microsoft.com/office/powerpoint/2010/main" val="3434528253"/>
      </p:ext>
    </p:extLst>
  </p:cSld>
  <p:clrMap bg1="lt1" tx1="dk1" bg2="lt2" tx2="dk2" accent1="accent1" accent2="accent2" accent3="accent3" accent4="accent4" accent5="accent5" accent6="accent6" hlink="hlink" folHlink="folHlink"/>
  <p:sldLayoutIdLst>
    <p:sldLayoutId id="21474837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37C8CD-DE33-744D-84F1-CF9249B08E66}"/>
              </a:ext>
            </a:extLst>
          </p:cNvPr>
          <p:cNvSpPr/>
          <p:nvPr userDrawn="1"/>
        </p:nvSpPr>
        <p:spPr>
          <a:xfrm>
            <a:off x="0" y="0"/>
            <a:ext cx="12192000" cy="6281528"/>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icture containing text, tableware, dishware, clipart&#10;&#10;Description automatically generated">
            <a:extLst>
              <a:ext uri="{FF2B5EF4-FFF2-40B4-BE49-F238E27FC236}">
                <a16:creationId xmlns:a16="http://schemas.microsoft.com/office/drawing/2014/main" id="{B07D74AF-0591-AF4A-9414-B6FB05FE31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6907" y="6435090"/>
            <a:ext cx="835063" cy="262890"/>
          </a:xfrm>
          <a:prstGeom prst="rect">
            <a:avLst/>
          </a:prstGeom>
        </p:spPr>
      </p:pic>
    </p:spTree>
    <p:extLst>
      <p:ext uri="{BB962C8B-B14F-4D97-AF65-F5344CB8AC3E}">
        <p14:creationId xmlns:p14="http://schemas.microsoft.com/office/powerpoint/2010/main" val="98277261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37C8CD-DE33-744D-84F1-CF9249B08E66}"/>
              </a:ext>
            </a:extLst>
          </p:cNvPr>
          <p:cNvSpPr/>
          <p:nvPr userDrawn="1"/>
        </p:nvSpPr>
        <p:spPr>
          <a:xfrm>
            <a:off x="0" y="0"/>
            <a:ext cx="12192000" cy="6281528"/>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icture containing text, tableware, dishware, clipart&#10;&#10;Description automatically generated">
            <a:extLst>
              <a:ext uri="{FF2B5EF4-FFF2-40B4-BE49-F238E27FC236}">
                <a16:creationId xmlns:a16="http://schemas.microsoft.com/office/drawing/2014/main" id="{B07D74AF-0591-AF4A-9414-B6FB05FE31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6907" y="6435090"/>
            <a:ext cx="835063" cy="262890"/>
          </a:xfrm>
          <a:prstGeom prst="rect">
            <a:avLst/>
          </a:prstGeom>
        </p:spPr>
      </p:pic>
    </p:spTree>
    <p:extLst>
      <p:ext uri="{BB962C8B-B14F-4D97-AF65-F5344CB8AC3E}">
        <p14:creationId xmlns:p14="http://schemas.microsoft.com/office/powerpoint/2010/main" val="188962500"/>
      </p:ext>
    </p:extLst>
  </p:cSld>
  <p:clrMap bg1="lt1" tx1="dk1" bg2="lt2" tx2="dk2" accent1="accent1" accent2="accent2" accent3="accent3" accent4="accent4" accent5="accent5" accent6="accent6" hlink="hlink" folHlink="folHlink"/>
  <p:sldLayoutIdLst>
    <p:sldLayoutId id="214748378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96EF8-9DAF-E041-87BA-B745888C2321}"/>
              </a:ext>
            </a:extLst>
          </p:cNvPr>
          <p:cNvSpPr/>
          <p:nvPr userDrawn="1"/>
        </p:nvSpPr>
        <p:spPr>
          <a:xfrm>
            <a:off x="0" y="0"/>
            <a:ext cx="8845826" cy="6281528"/>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26DCD-86F6-A247-83A5-3BF77DDD2CAC}"/>
              </a:ext>
            </a:extLst>
          </p:cNvPr>
          <p:cNvSpPr/>
          <p:nvPr userDrawn="1"/>
        </p:nvSpPr>
        <p:spPr>
          <a:xfrm>
            <a:off x="8845826" y="0"/>
            <a:ext cx="3346174" cy="6281528"/>
          </a:xfrm>
          <a:prstGeom prst="rect">
            <a:avLst/>
          </a:prstGeom>
          <a:solidFill>
            <a:srgbClr val="F04E39"/>
          </a:solidFill>
          <a:ln>
            <a:solidFill>
              <a:srgbClr val="E82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tableware, dishware, clipart&#10;&#10;Description automatically generated">
            <a:extLst>
              <a:ext uri="{FF2B5EF4-FFF2-40B4-BE49-F238E27FC236}">
                <a16:creationId xmlns:a16="http://schemas.microsoft.com/office/drawing/2014/main" id="{8E9165CE-6B09-2442-B7CF-A5C05F055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6907" y="6435090"/>
            <a:ext cx="835062" cy="262890"/>
          </a:xfrm>
          <a:prstGeom prst="rect">
            <a:avLst/>
          </a:prstGeom>
        </p:spPr>
      </p:pic>
    </p:spTree>
    <p:extLst>
      <p:ext uri="{BB962C8B-B14F-4D97-AF65-F5344CB8AC3E}">
        <p14:creationId xmlns:p14="http://schemas.microsoft.com/office/powerpoint/2010/main" val="332346709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96EF8-9DAF-E041-87BA-B745888C2321}"/>
              </a:ext>
            </a:extLst>
          </p:cNvPr>
          <p:cNvSpPr/>
          <p:nvPr userDrawn="1"/>
        </p:nvSpPr>
        <p:spPr>
          <a:xfrm>
            <a:off x="7295322" y="0"/>
            <a:ext cx="4896678" cy="6858000"/>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26DCD-86F6-A247-83A5-3BF77DDD2CAC}"/>
              </a:ext>
            </a:extLst>
          </p:cNvPr>
          <p:cNvSpPr/>
          <p:nvPr userDrawn="1"/>
        </p:nvSpPr>
        <p:spPr>
          <a:xfrm flipH="1">
            <a:off x="0" y="0"/>
            <a:ext cx="8845826" cy="6858000"/>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388192"/>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96EF8-9DAF-E041-87BA-B745888C2321}"/>
              </a:ext>
            </a:extLst>
          </p:cNvPr>
          <p:cNvSpPr/>
          <p:nvPr userDrawn="1"/>
        </p:nvSpPr>
        <p:spPr>
          <a:xfrm>
            <a:off x="7295322" y="0"/>
            <a:ext cx="4896678" cy="6281528"/>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26DCD-86F6-A247-83A5-3BF77DDD2CAC}"/>
              </a:ext>
            </a:extLst>
          </p:cNvPr>
          <p:cNvSpPr/>
          <p:nvPr userDrawn="1"/>
        </p:nvSpPr>
        <p:spPr>
          <a:xfrm flipH="1">
            <a:off x="0" y="0"/>
            <a:ext cx="9144000" cy="6281528"/>
          </a:xfrm>
          <a:prstGeom prst="rect">
            <a:avLst/>
          </a:prstGeom>
          <a:solidFill>
            <a:srgbClr val="F04E39"/>
          </a:solidFill>
          <a:ln>
            <a:solidFill>
              <a:srgbClr val="E82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ableware, dishware, clipart&#10;&#10;Description automatically generated">
            <a:extLst>
              <a:ext uri="{FF2B5EF4-FFF2-40B4-BE49-F238E27FC236}">
                <a16:creationId xmlns:a16="http://schemas.microsoft.com/office/drawing/2014/main" id="{E2BDF72B-183C-364C-BFDC-640E238563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6907" y="6435090"/>
            <a:ext cx="835062" cy="262890"/>
          </a:xfrm>
          <a:prstGeom prst="rect">
            <a:avLst/>
          </a:prstGeom>
        </p:spPr>
      </p:pic>
    </p:spTree>
    <p:extLst>
      <p:ext uri="{BB962C8B-B14F-4D97-AF65-F5344CB8AC3E}">
        <p14:creationId xmlns:p14="http://schemas.microsoft.com/office/powerpoint/2010/main" val="1329451856"/>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826DCD-86F6-A247-83A5-3BF77DDD2CAC}"/>
              </a:ext>
            </a:extLst>
          </p:cNvPr>
          <p:cNvSpPr/>
          <p:nvPr userDrawn="1"/>
        </p:nvSpPr>
        <p:spPr>
          <a:xfrm flipH="1">
            <a:off x="-2" y="0"/>
            <a:ext cx="12191999" cy="6275070"/>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tableware, dishware, clipart&#10;&#10;Description automatically generated">
            <a:extLst>
              <a:ext uri="{FF2B5EF4-FFF2-40B4-BE49-F238E27FC236}">
                <a16:creationId xmlns:a16="http://schemas.microsoft.com/office/drawing/2014/main" id="{106020EA-7161-F94A-966E-B9AC979DE1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6907" y="6435090"/>
            <a:ext cx="835062" cy="262890"/>
          </a:xfrm>
          <a:prstGeom prst="rect">
            <a:avLst/>
          </a:prstGeom>
        </p:spPr>
      </p:pic>
    </p:spTree>
    <p:extLst>
      <p:ext uri="{BB962C8B-B14F-4D97-AF65-F5344CB8AC3E}">
        <p14:creationId xmlns:p14="http://schemas.microsoft.com/office/powerpoint/2010/main" val="3021929363"/>
      </p:ext>
    </p:extLst>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826DCD-86F6-A247-83A5-3BF77DDD2CAC}"/>
              </a:ext>
            </a:extLst>
          </p:cNvPr>
          <p:cNvSpPr/>
          <p:nvPr userDrawn="1"/>
        </p:nvSpPr>
        <p:spPr>
          <a:xfrm flipH="1">
            <a:off x="-3" y="0"/>
            <a:ext cx="12191999" cy="6858000"/>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3013715"/>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37C8CD-DE33-744D-84F1-CF9249B08E66}"/>
              </a:ext>
            </a:extLst>
          </p:cNvPr>
          <p:cNvSpPr/>
          <p:nvPr userDrawn="1"/>
        </p:nvSpPr>
        <p:spPr>
          <a:xfrm>
            <a:off x="0" y="0"/>
            <a:ext cx="12192000" cy="6281528"/>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ableware, dishware, clipart&#10;&#10;Description automatically generated">
            <a:extLst>
              <a:ext uri="{FF2B5EF4-FFF2-40B4-BE49-F238E27FC236}">
                <a16:creationId xmlns:a16="http://schemas.microsoft.com/office/drawing/2014/main" id="{B07D74AF-0591-AF4A-9414-B6FB05FE31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6907" y="6435090"/>
            <a:ext cx="835062" cy="262890"/>
          </a:xfrm>
          <a:prstGeom prst="rect">
            <a:avLst/>
          </a:prstGeom>
        </p:spPr>
      </p:pic>
    </p:spTree>
    <p:extLst>
      <p:ext uri="{BB962C8B-B14F-4D97-AF65-F5344CB8AC3E}">
        <p14:creationId xmlns:p14="http://schemas.microsoft.com/office/powerpoint/2010/main" val="3607662521"/>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37C8CD-DE33-744D-84F1-CF9249B08E66}"/>
              </a:ext>
            </a:extLst>
          </p:cNvPr>
          <p:cNvSpPr/>
          <p:nvPr userDrawn="1"/>
        </p:nvSpPr>
        <p:spPr>
          <a:xfrm>
            <a:off x="0" y="0"/>
            <a:ext cx="12192000" cy="6858000"/>
          </a:xfrm>
          <a:prstGeom prst="rect">
            <a:avLst/>
          </a:prstGeom>
          <a:solidFill>
            <a:srgbClr val="F8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288619"/>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826DCD-86F6-A247-83A5-3BF77DDD2CAC}"/>
              </a:ext>
            </a:extLst>
          </p:cNvPr>
          <p:cNvSpPr/>
          <p:nvPr userDrawn="1"/>
        </p:nvSpPr>
        <p:spPr>
          <a:xfrm flipH="1">
            <a:off x="0" y="0"/>
            <a:ext cx="12192000" cy="6281528"/>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CAB93A4-8A42-D141-9F0D-3D85EAD6BD6A}"/>
              </a:ext>
            </a:extLst>
          </p:cNvPr>
          <p:cNvSpPr/>
          <p:nvPr userDrawn="1"/>
        </p:nvSpPr>
        <p:spPr>
          <a:xfrm>
            <a:off x="3415186" y="-774915"/>
            <a:ext cx="9732936" cy="9732936"/>
          </a:xfrm>
          <a:prstGeom prst="ellipse">
            <a:avLst/>
          </a:prstGeom>
          <a:solidFill>
            <a:srgbClr val="F8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EC7E3-EDA7-104C-9A2A-BDD605E04C2E}"/>
              </a:ext>
            </a:extLst>
          </p:cNvPr>
          <p:cNvSpPr/>
          <p:nvPr userDrawn="1"/>
        </p:nvSpPr>
        <p:spPr>
          <a:xfrm flipH="1" flipV="1">
            <a:off x="0" y="6281528"/>
            <a:ext cx="12192000" cy="576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tableware, dishware, clipart&#10;&#10;Description automatically generated">
            <a:extLst>
              <a:ext uri="{FF2B5EF4-FFF2-40B4-BE49-F238E27FC236}">
                <a16:creationId xmlns:a16="http://schemas.microsoft.com/office/drawing/2014/main" id="{8BC3D357-A0A1-8B47-BFC1-E15F454E38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6907" y="6435090"/>
            <a:ext cx="835062" cy="262890"/>
          </a:xfrm>
          <a:prstGeom prst="rect">
            <a:avLst/>
          </a:prstGeom>
        </p:spPr>
      </p:pic>
    </p:spTree>
    <p:extLst>
      <p:ext uri="{BB962C8B-B14F-4D97-AF65-F5344CB8AC3E}">
        <p14:creationId xmlns:p14="http://schemas.microsoft.com/office/powerpoint/2010/main" val="3580318225"/>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vancitycommunityinvestmentbank.ca/" TargetMode="Externa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emf"/><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14.emf"/><Relationship Id="rId10" Type="http://schemas.openxmlformats.org/officeDocument/2006/relationships/image" Target="../media/image19.jpeg"/><Relationship Id="rId4" Type="http://schemas.openxmlformats.org/officeDocument/2006/relationships/image" Target="../media/image29.emf"/><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8.emf"/><Relationship Id="rId7"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emf"/><Relationship Id="rId11" Type="http://schemas.openxmlformats.org/officeDocument/2006/relationships/image" Target="../media/image19.jpeg"/><Relationship Id="rId5" Type="http://schemas.openxmlformats.org/officeDocument/2006/relationships/image" Target="../media/image14.emf"/><Relationship Id="rId10" Type="http://schemas.openxmlformats.org/officeDocument/2006/relationships/image" Target="../media/image36.svg"/><Relationship Id="rId4" Type="http://schemas.openxmlformats.org/officeDocument/2006/relationships/image" Target="../media/image29.emf"/><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emf"/><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AF5877-8ABA-F446-A18E-2535FD265FCB}"/>
              </a:ext>
            </a:extLst>
          </p:cNvPr>
          <p:cNvSpPr txBox="1"/>
          <p:nvPr/>
        </p:nvSpPr>
        <p:spPr>
          <a:xfrm>
            <a:off x="358601" y="716335"/>
            <a:ext cx="8357047" cy="3891963"/>
          </a:xfrm>
          <a:prstGeom prst="rect">
            <a:avLst/>
          </a:prstGeom>
          <a:noFill/>
        </p:spPr>
        <p:txBody>
          <a:bodyPr wrap="square" lIns="90000" tIns="45720" rIns="91440" bIns="45720" rtlCol="0" anchor="t">
            <a:spAutoFit/>
          </a:bodyPr>
          <a:lstStyle/>
          <a:p>
            <a:pPr>
              <a:lnSpc>
                <a:spcPct val="85000"/>
              </a:lnSpc>
            </a:pPr>
            <a:r>
              <a:rPr lang="en-US" sz="5800" spc="-400" dirty="0">
                <a:solidFill>
                  <a:schemeClr val="bg2"/>
                </a:solidFill>
                <a:latin typeface="Arial Black" panose="020B0604020202020204" pitchFamily="34" charset="0"/>
                <a:ea typeface="+mn-lt"/>
                <a:cs typeface="Arial Black" panose="020B0604020202020204" pitchFamily="34" charset="0"/>
              </a:rPr>
              <a:t>Vanci</a:t>
            </a:r>
            <a:r>
              <a:rPr lang="en-US" sz="5800" spc="-200" dirty="0">
                <a:solidFill>
                  <a:schemeClr val="bg2"/>
                </a:solidFill>
                <a:latin typeface="Arial Black" panose="020B0604020202020204" pitchFamily="34" charset="0"/>
                <a:ea typeface="+mn-lt"/>
                <a:cs typeface="Arial Black" panose="020B0604020202020204" pitchFamily="34" charset="0"/>
              </a:rPr>
              <a:t>ty</a:t>
            </a:r>
            <a:r>
              <a:rPr lang="en-US" sz="5800" spc="-400" dirty="0">
                <a:solidFill>
                  <a:schemeClr val="bg2"/>
                </a:solidFill>
                <a:latin typeface="Arial Black" panose="020B0604020202020204" pitchFamily="34" charset="0"/>
                <a:ea typeface="+mn-lt"/>
                <a:cs typeface="Arial Black" panose="020B0604020202020204" pitchFamily="34" charset="0"/>
              </a:rPr>
              <a:t> </a:t>
            </a:r>
            <a:br>
              <a:rPr lang="en-US" sz="5800" spc="-400" dirty="0">
                <a:solidFill>
                  <a:schemeClr val="bg2"/>
                </a:solidFill>
                <a:latin typeface="Arial Black" panose="020B0604020202020204" pitchFamily="34" charset="0"/>
                <a:ea typeface="+mn-lt"/>
                <a:cs typeface="Arial Black" panose="020B0604020202020204" pitchFamily="34" charset="0"/>
              </a:rPr>
            </a:br>
            <a:r>
              <a:rPr lang="en-US" sz="5800" spc="-400" dirty="0">
                <a:solidFill>
                  <a:schemeClr val="bg2"/>
                </a:solidFill>
                <a:latin typeface="Arial Black" panose="020B0604020202020204" pitchFamily="34" charset="0"/>
                <a:ea typeface="+mn-lt"/>
                <a:cs typeface="Arial Black" panose="020B0604020202020204" pitchFamily="34" charset="0"/>
              </a:rPr>
              <a:t>Affordable</a:t>
            </a:r>
          </a:p>
          <a:p>
            <a:pPr>
              <a:lnSpc>
                <a:spcPct val="85000"/>
              </a:lnSpc>
            </a:pPr>
            <a:r>
              <a:rPr lang="en-US" sz="5800" spc="-400" dirty="0">
                <a:solidFill>
                  <a:schemeClr val="bg2"/>
                </a:solidFill>
                <a:latin typeface="Arial Black" panose="020B0604020202020204" pitchFamily="34" charset="0"/>
                <a:ea typeface="+mn-lt"/>
                <a:cs typeface="Arial Black" panose="020B0604020202020204" pitchFamily="34" charset="0"/>
              </a:rPr>
              <a:t>Community </a:t>
            </a:r>
            <a:br>
              <a:rPr lang="en-US" sz="5800" spc="-400" dirty="0">
                <a:solidFill>
                  <a:schemeClr val="bg2"/>
                </a:solidFill>
                <a:latin typeface="Arial Black" panose="020B0604020202020204" pitchFamily="34" charset="0"/>
                <a:ea typeface="+mn-lt"/>
                <a:cs typeface="Arial Black" panose="020B0604020202020204" pitchFamily="34" charset="0"/>
              </a:rPr>
            </a:br>
            <a:r>
              <a:rPr lang="en-US" sz="5800" spc="-400" dirty="0">
                <a:solidFill>
                  <a:schemeClr val="bg2"/>
                </a:solidFill>
                <a:latin typeface="Arial Black" panose="020B0604020202020204" pitchFamily="34" charset="0"/>
                <a:ea typeface="+mn-lt"/>
                <a:cs typeface="Arial Black" panose="020B0604020202020204" pitchFamily="34" charset="0"/>
              </a:rPr>
              <a:t>Housing </a:t>
            </a:r>
            <a:br>
              <a:rPr lang="en-US" sz="5800" spc="-400" dirty="0">
                <a:solidFill>
                  <a:schemeClr val="bg2"/>
                </a:solidFill>
                <a:latin typeface="Arial Black" panose="020B0604020202020204" pitchFamily="34" charset="0"/>
                <a:ea typeface="+mn-lt"/>
                <a:cs typeface="Arial Black" panose="020B0604020202020204" pitchFamily="34" charset="0"/>
              </a:rPr>
            </a:br>
            <a:r>
              <a:rPr lang="en-US" sz="5800" spc="-400" dirty="0">
                <a:solidFill>
                  <a:schemeClr val="bg2"/>
                </a:solidFill>
                <a:latin typeface="Arial Black" panose="020B0604020202020204" pitchFamily="34" charset="0"/>
                <a:ea typeface="+mn-lt"/>
                <a:cs typeface="Arial Black" panose="020B0604020202020204" pitchFamily="34" charset="0"/>
              </a:rPr>
              <a:t>Program</a:t>
            </a:r>
          </a:p>
        </p:txBody>
      </p:sp>
      <p:sp>
        <p:nvSpPr>
          <p:cNvPr id="5" name="TextBox 4">
            <a:extLst>
              <a:ext uri="{FF2B5EF4-FFF2-40B4-BE49-F238E27FC236}">
                <a16:creationId xmlns:a16="http://schemas.microsoft.com/office/drawing/2014/main" id="{A50E854C-F708-3B4F-BCF9-778B0053A82B}"/>
              </a:ext>
            </a:extLst>
          </p:cNvPr>
          <p:cNvSpPr txBox="1"/>
          <p:nvPr/>
        </p:nvSpPr>
        <p:spPr>
          <a:xfrm>
            <a:off x="458189" y="5811009"/>
            <a:ext cx="6308863" cy="338554"/>
          </a:xfrm>
          <a:prstGeom prst="rect">
            <a:avLst/>
          </a:prstGeom>
          <a:noFill/>
        </p:spPr>
        <p:txBody>
          <a:bodyPr wrap="square" rtlCol="0">
            <a:spAutoFit/>
          </a:bodyPr>
          <a:lstStyle/>
          <a:p>
            <a:r>
              <a:rPr lang="en-US" sz="1600" b="1" dirty="0">
                <a:latin typeface="Arial Black" panose="020B0A04020102020204" pitchFamily="34" charset="0"/>
                <a:cs typeface="Arial" panose="020B0604020202020204" pitchFamily="34" charset="0"/>
              </a:rPr>
              <a:t>Greater Vancouver Community Assistance Foundation</a:t>
            </a:r>
          </a:p>
        </p:txBody>
      </p:sp>
      <p:pic>
        <p:nvPicPr>
          <p:cNvPr id="3" name="Picture 2"/>
          <p:cNvPicPr>
            <a:picLocks noChangeAspect="1"/>
          </p:cNvPicPr>
          <p:nvPr/>
        </p:nvPicPr>
        <p:blipFill>
          <a:blip r:embed="rId3"/>
          <a:stretch>
            <a:fillRect/>
          </a:stretch>
        </p:blipFill>
        <p:spPr>
          <a:xfrm>
            <a:off x="458189" y="5140446"/>
            <a:ext cx="6975824" cy="612739"/>
          </a:xfrm>
          <a:prstGeom prst="rect">
            <a:avLst/>
          </a:prstGeom>
        </p:spPr>
      </p:pic>
      <p:pic>
        <p:nvPicPr>
          <p:cNvPr id="4098" name="Picture 2">
            <a:extLst>
              <a:ext uri="{FF2B5EF4-FFF2-40B4-BE49-F238E27FC236}">
                <a16:creationId xmlns:a16="http://schemas.microsoft.com/office/drawing/2014/main" id="{79FE29A9-72C9-42D9-BBB9-990CB6FEB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6330"/>
            <a:ext cx="6797544" cy="636392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9C8F4E-FEDA-AE66-A4E0-3981C02D8EA0}"/>
              </a:ext>
            </a:extLst>
          </p:cNvPr>
          <p:cNvPicPr>
            <a:picLocks noChangeAspect="1"/>
          </p:cNvPicPr>
          <p:nvPr/>
        </p:nvPicPr>
        <p:blipFill rotWithShape="1">
          <a:blip r:embed="rId3"/>
          <a:srcRect l="5" r="69401"/>
          <a:stretch/>
        </p:blipFill>
        <p:spPr>
          <a:xfrm>
            <a:off x="522257" y="6237962"/>
            <a:ext cx="1700439" cy="457654"/>
          </a:xfrm>
          <a:prstGeom prst="rect">
            <a:avLst/>
          </a:prstGeom>
        </p:spPr>
      </p:pic>
      <p:sp>
        <p:nvSpPr>
          <p:cNvPr id="4" name="AutoShape 2" descr="VCIB">
            <a:extLst>
              <a:ext uri="{FF2B5EF4-FFF2-40B4-BE49-F238E27FC236}">
                <a16:creationId xmlns:a16="http://schemas.microsoft.com/office/drawing/2014/main" id="{48BB9D5A-B139-CDA8-5E17-832853D0CAFF}"/>
              </a:ext>
            </a:extLst>
          </p:cNvPr>
          <p:cNvSpPr>
            <a:spLocks noChangeAspect="1" noChangeArrowheads="1"/>
          </p:cNvSpPr>
          <p:nvPr/>
        </p:nvSpPr>
        <p:spPr bwMode="auto">
          <a:xfrm>
            <a:off x="4408714" y="3276600"/>
            <a:ext cx="1839686" cy="18396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VCIB">
            <a:hlinkClick r:id="rId5"/>
            <a:extLst>
              <a:ext uri="{FF2B5EF4-FFF2-40B4-BE49-F238E27FC236}">
                <a16:creationId xmlns:a16="http://schemas.microsoft.com/office/drawing/2014/main" id="{08BF7834-CC4C-B3B3-F085-451E48F047DC}"/>
              </a:ext>
            </a:extLst>
          </p:cNvPr>
          <p:cNvSpPr>
            <a:spLocks noChangeAspect="1" noChangeArrowheads="1"/>
          </p:cNvSpPr>
          <p:nvPr/>
        </p:nvSpPr>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6813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24" y="6381349"/>
            <a:ext cx="491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CE05EB-72AD-4670-8780-301613F4DFE1}" type="slidenum">
              <a:rPr kumimoji="0" lang="en-US" sz="1400" b="0" i="0" u="none" strike="noStrike" kern="1200" cap="none" spc="0" normalizeH="0" baseline="0" noProof="0" smtClean="0">
                <a:ln>
                  <a:noFill/>
                </a:ln>
                <a:solidFill>
                  <a:srgbClr val="F04E39"/>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en-US" sz="1800" b="0" i="0" u="none" strike="noStrike" kern="1200" cap="none" spc="0" normalizeH="0" baseline="0" noProof="0">
                <a:ln>
                  <a:noFill/>
                </a:ln>
                <a:solidFill>
                  <a:srgbClr val="F8F4E7"/>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3832A15E-294E-A96E-0B82-E59CBCAD5DB5}"/>
              </a:ext>
            </a:extLst>
          </p:cNvPr>
          <p:cNvSpPr/>
          <p:nvPr/>
        </p:nvSpPr>
        <p:spPr>
          <a:xfrm>
            <a:off x="0" y="-1124"/>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F4B120B-14DC-144D-8078-2842C69E82BD}"/>
              </a:ext>
            </a:extLst>
          </p:cNvPr>
          <p:cNvSpPr txBox="1"/>
          <p:nvPr/>
        </p:nvSpPr>
        <p:spPr>
          <a:xfrm>
            <a:off x="215124" y="226232"/>
            <a:ext cx="11976876" cy="573747"/>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000" b="0" i="0" u="none" strike="noStrike" kern="1200" cap="none" spc="-1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rPr>
              <a:t>Learn </a:t>
            </a:r>
            <a:r>
              <a:rPr lang="en-US" sz="4000" spc="-100" dirty="0">
                <a:solidFill>
                  <a:schemeClr val="bg1"/>
                </a:solidFill>
                <a:latin typeface="Arial Black" panose="020B0604020202020204" pitchFamily="34" charset="0"/>
                <a:ea typeface="+mn-lt"/>
                <a:cs typeface="Arial Black" panose="020B0604020202020204" pitchFamily="34" charset="0"/>
              </a:rPr>
              <a:t>more</a:t>
            </a:r>
            <a:r>
              <a:rPr kumimoji="0" lang="en-US" sz="4000" b="0" i="0" u="none" strike="noStrike" kern="1200" cap="none" spc="-1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rPr>
              <a:t>.</a:t>
            </a:r>
          </a:p>
        </p:txBody>
      </p:sp>
      <p:pic>
        <p:nvPicPr>
          <p:cNvPr id="5" name="Picture 1">
            <a:extLst>
              <a:ext uri="{FF2B5EF4-FFF2-40B4-BE49-F238E27FC236}">
                <a16:creationId xmlns:a16="http://schemas.microsoft.com/office/drawing/2014/main" id="{2EF34607-8B2C-EA3D-4766-9FF58ED9BE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805" y="637215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62231BB-97CD-9CA6-FFBB-F0296BA2CC8E}"/>
              </a:ext>
            </a:extLst>
          </p:cNvPr>
          <p:cNvSpPr txBox="1"/>
          <p:nvPr/>
        </p:nvSpPr>
        <p:spPr>
          <a:xfrm>
            <a:off x="309135" y="1298761"/>
            <a:ext cx="11704069" cy="646331"/>
          </a:xfrm>
          <a:prstGeom prst="rect">
            <a:avLst/>
          </a:prstGeom>
          <a:noFill/>
        </p:spPr>
        <p:txBody>
          <a:bodyPr wrap="square" lIns="90000" tIns="45720" rIns="91440" bIns="45720" rtlCol="0" anchor="t">
            <a:spAutoFit/>
          </a:bodyPr>
          <a:lstStyle/>
          <a:p>
            <a:pPr algn="l"/>
            <a:endParaRPr lang="en-US" sz="1800" b="0" i="0" u="none" strike="noStrike" baseline="0" dirty="0">
              <a:solidFill>
                <a:srgbClr val="000000"/>
              </a:solidFill>
              <a:latin typeface="Arial" panose="020B0604020202020204" pitchFamily="34" charset="0"/>
            </a:endParaRPr>
          </a:p>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7A795F64-7B3C-2F73-A2B7-3C2D0E879667}"/>
              </a:ext>
            </a:extLst>
          </p:cNvPr>
          <p:cNvSpPr txBox="1"/>
          <p:nvPr/>
        </p:nvSpPr>
        <p:spPr>
          <a:xfrm>
            <a:off x="178795" y="1027335"/>
            <a:ext cx="6580854" cy="6863417"/>
          </a:xfrm>
          <a:prstGeom prst="rect">
            <a:avLst/>
          </a:prstGeom>
          <a:noFill/>
        </p:spPr>
        <p:txBody>
          <a:bodyPr wrap="square" lIns="90000" tIns="45720" rIns="91440" bIns="45720" rtlCol="0" anchor="t">
            <a:spAutoFit/>
          </a:bodyPr>
          <a:lstStyle/>
          <a:p>
            <a:pPr algn="l"/>
            <a:endParaRPr lang="en-US" sz="1800" b="0" i="0" u="none" strike="noStrike" baseline="0" dirty="0">
              <a:solidFill>
                <a:srgbClr val="000000"/>
              </a:solidFill>
              <a:latin typeface="Arial" panose="020B0604020202020204" pitchFamily="34" charset="0"/>
            </a:endParaRPr>
          </a:p>
          <a:p>
            <a:pPr lvl="1"/>
            <a:r>
              <a:rPr lang="en-US" sz="2000" b="1" dirty="0">
                <a:latin typeface="Arial Black" panose="020B0A04020102020204" pitchFamily="34" charset="0"/>
              </a:rPr>
              <a:t>Contact us first to learn how to apply for grants and loans!</a:t>
            </a:r>
          </a:p>
          <a:p>
            <a:endParaRPr lang="en-US" dirty="0">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rPr>
              <a:t>W</a:t>
            </a:r>
            <a:r>
              <a:rPr lang="en-US" sz="2000" b="0" i="0" u="none" strike="noStrike" baseline="0" dirty="0">
                <a:latin typeface="Arial" panose="020B0604020202020204" pitchFamily="34" charset="0"/>
              </a:rPr>
              <a:t>e work with organizations 1:1 to get to know your project (and you!), build your application, and to determine alignment and eligibility. </a:t>
            </a:r>
            <a:endParaRPr lang="en-US" sz="2000" dirty="0">
              <a:latin typeface="Arial" panose="020B0604020202020204" pitchFamily="34" charset="0"/>
            </a:endParaRPr>
          </a:p>
          <a:p>
            <a:pPr marL="742950" lvl="1" indent="-285750">
              <a:buFont typeface="Arial" panose="020B0604020202020204" pitchFamily="34" charset="0"/>
              <a:buChar char="•"/>
            </a:pPr>
            <a:endParaRPr lang="en-US" sz="2000" dirty="0">
              <a:latin typeface="Arial" panose="020B0604020202020204" pitchFamily="34" charset="0"/>
            </a:endParaRPr>
          </a:p>
          <a:p>
            <a:pPr lvl="1"/>
            <a:endParaRPr lang="en-US" sz="2000" b="0" i="0" u="none" strike="noStrike" baseline="0" dirty="0">
              <a:latin typeface="Arial" panose="020B0604020202020204" pitchFamily="34" charset="0"/>
            </a:endParaRPr>
          </a:p>
          <a:p>
            <a:pPr marL="742950" lvl="1" indent="-285750">
              <a:buFont typeface="Arial" panose="020B0604020202020204" pitchFamily="34" charset="0"/>
              <a:buChar char="•"/>
            </a:pPr>
            <a:r>
              <a:rPr lang="en-US" sz="2000" b="0" i="0" u="none" strike="noStrike" baseline="0" dirty="0">
                <a:latin typeface="Arial" panose="020B0604020202020204" pitchFamily="34" charset="0"/>
              </a:rPr>
              <a:t>Funding is typically available March to November, but we respond to inquires year-round</a:t>
            </a:r>
          </a:p>
          <a:p>
            <a:pPr marL="742950" lvl="1" indent="-285750">
              <a:buFont typeface="Arial" panose="020B0604020202020204" pitchFamily="34" charset="0"/>
              <a:buChar char="•"/>
            </a:pPr>
            <a:endParaRPr lang="en-US" sz="2000" b="0" i="0" u="none" strike="noStrike" baseline="0" dirty="0">
              <a:latin typeface="Arial" panose="020B0604020202020204" pitchFamily="34" charset="0"/>
            </a:endParaRPr>
          </a:p>
          <a:p>
            <a:pPr marL="742950" lvl="1" indent="-285750">
              <a:buFont typeface="Arial" panose="020B0604020202020204" pitchFamily="34" charset="0"/>
              <a:buChar char="•"/>
            </a:pPr>
            <a:endParaRPr lang="en-US" sz="2000" dirty="0">
              <a:latin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rPr>
              <a:t>Up to 8-10 weeks to review formal requests, depending on funding availability and volume.</a:t>
            </a:r>
            <a:br>
              <a:rPr lang="en-US" dirty="0">
                <a:latin typeface="Arial" panose="020B0604020202020204" pitchFamily="34" charset="0"/>
              </a:rPr>
            </a:br>
            <a:r>
              <a:rPr lang="en-US" b="0" i="0" u="none" strike="noStrike" baseline="0" dirty="0">
                <a:latin typeface="Arial" panose="020B0604020202020204" pitchFamily="34" charset="0"/>
              </a:rPr>
              <a:t> </a:t>
            </a:r>
          </a:p>
          <a:p>
            <a:pPr marL="742950" lvl="1" indent="-285750">
              <a:buFont typeface="Arial" panose="020B0604020202020204" pitchFamily="34" charset="0"/>
              <a:buChar char="•"/>
            </a:pPr>
            <a:endParaRPr lang="en-US" dirty="0">
              <a:latin typeface="Arial" panose="020B0604020202020204" pitchFamily="34" charset="0"/>
            </a:endParaRPr>
          </a:p>
          <a:p>
            <a:pPr lvl="1"/>
            <a:r>
              <a:rPr lang="en-US" b="1" dirty="0">
                <a:latin typeface="Arial" panose="020B0604020202020204" pitchFamily="34" charset="0"/>
              </a:rPr>
              <a:t> </a:t>
            </a:r>
            <a:endParaRPr lang="en-US" b="1" i="0" u="none" strike="noStrike" baseline="0"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p:txBody>
      </p:sp>
      <p:sp>
        <p:nvSpPr>
          <p:cNvPr id="4" name="Oval 3">
            <a:extLst>
              <a:ext uri="{FF2B5EF4-FFF2-40B4-BE49-F238E27FC236}">
                <a16:creationId xmlns:a16="http://schemas.microsoft.com/office/drawing/2014/main" id="{A5459CB1-7A65-2858-6612-4DF157B99FA9}"/>
              </a:ext>
            </a:extLst>
          </p:cNvPr>
          <p:cNvSpPr/>
          <p:nvPr/>
        </p:nvSpPr>
        <p:spPr>
          <a:xfrm>
            <a:off x="6952815" y="1298761"/>
            <a:ext cx="4396740" cy="434921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anose="020B0A04020102020204" pitchFamily="34" charset="0"/>
              </a:rPr>
              <a:t>affordablehousing</a:t>
            </a:r>
          </a:p>
          <a:p>
            <a:pPr algn="ctr"/>
            <a:r>
              <a:rPr lang="en-US" sz="4000" dirty="0">
                <a:latin typeface="Arial Black" panose="020B0A04020102020204" pitchFamily="34" charset="0"/>
              </a:rPr>
              <a:t>@vancity</a:t>
            </a:r>
          </a:p>
          <a:p>
            <a:pPr algn="ctr"/>
            <a:r>
              <a:rPr lang="en-US" sz="4000" dirty="0">
                <a:latin typeface="Arial Black" panose="020B0A04020102020204" pitchFamily="34" charset="0"/>
              </a:rPr>
              <a:t>.com</a:t>
            </a:r>
          </a:p>
        </p:txBody>
      </p:sp>
    </p:spTree>
    <p:extLst>
      <p:ext uri="{BB962C8B-B14F-4D97-AF65-F5344CB8AC3E}">
        <p14:creationId xmlns:p14="http://schemas.microsoft.com/office/powerpoint/2010/main" val="16924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160288"/>
            <a:ext cx="12201244" cy="146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10909796" y="3777123"/>
            <a:ext cx="1349660" cy="0"/>
          </a:xfrm>
          <a:prstGeom prst="line">
            <a:avLst/>
          </a:prstGeom>
          <a:ln w="19050" cap="flat">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151" y="3153985"/>
            <a:ext cx="1349660" cy="0"/>
          </a:xfrm>
          <a:prstGeom prst="line">
            <a:avLst/>
          </a:prstGeom>
          <a:ln w="38100" cap="flat">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5124" y="6381349"/>
            <a:ext cx="491705" cy="369332"/>
          </a:xfrm>
          <a:prstGeom prst="rect">
            <a:avLst/>
          </a:prstGeom>
          <a:noFill/>
        </p:spPr>
        <p:txBody>
          <a:bodyPr wrap="square" rtlCol="0">
            <a:spAutoFit/>
          </a:bodyPr>
          <a:lstStyle/>
          <a:p>
            <a:fld id="{64CE05EB-72AD-4670-8780-301613F4DFE1}" type="slidenum">
              <a:rPr lang="en-US" sz="1400" smtClean="0">
                <a:solidFill>
                  <a:srgbClr val="F04E39"/>
                </a:solidFill>
                <a:latin typeface="Arial" panose="020B0604020202020204" pitchFamily="34" charset="0"/>
                <a:cs typeface="Arial" panose="020B0604020202020204" pitchFamily="34" charset="0"/>
              </a:rPr>
              <a:pPr/>
              <a:t>11</a:t>
            </a:fld>
            <a:r>
              <a:rPr lang="en-US">
                <a:solidFill>
                  <a:srgbClr val="F8F4E7"/>
                </a:solidFill>
                <a:latin typeface="Arial" panose="020B0604020202020204" pitchFamily="34" charset="0"/>
                <a:cs typeface="Arial" panose="020B0604020202020204" pitchFamily="34" charset="0"/>
              </a:rPr>
              <a:t> </a:t>
            </a:r>
            <a:endParaRPr lang="en-US" b="1">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E3788B-C974-D847-AA97-1FC19675D14E}"/>
              </a:ext>
            </a:extLst>
          </p:cNvPr>
          <p:cNvSpPr/>
          <p:nvPr/>
        </p:nvSpPr>
        <p:spPr>
          <a:xfrm>
            <a:off x="0" y="1"/>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AF5877-8ABA-F446-A18E-2535FD265FCB}"/>
              </a:ext>
            </a:extLst>
          </p:cNvPr>
          <p:cNvSpPr txBox="1"/>
          <p:nvPr/>
        </p:nvSpPr>
        <p:spPr>
          <a:xfrm>
            <a:off x="153531" y="194802"/>
            <a:ext cx="11179452" cy="573747"/>
          </a:xfrm>
          <a:prstGeom prst="rect">
            <a:avLst/>
          </a:prstGeom>
          <a:noFill/>
        </p:spPr>
        <p:txBody>
          <a:bodyPr wrap="square" lIns="90000" tIns="45720" rIns="91440" bIns="45720" rtlCol="0" anchor="t">
            <a:spAutoFit/>
          </a:bodyPr>
          <a:lstStyle/>
          <a:p>
            <a:pPr>
              <a:lnSpc>
                <a:spcPct val="75000"/>
              </a:lnSpc>
            </a:pPr>
            <a:r>
              <a:rPr lang="en-US" sz="4000" spc="-200" dirty="0">
                <a:solidFill>
                  <a:schemeClr val="bg1"/>
                </a:solidFill>
                <a:latin typeface="Arial Black" panose="020B0604020202020204" pitchFamily="34" charset="0"/>
                <a:ea typeface="+mn-lt"/>
                <a:cs typeface="Arial Black" panose="020B0604020202020204" pitchFamily="34" charset="0"/>
              </a:rPr>
              <a:t>Grant Results</a:t>
            </a:r>
          </a:p>
        </p:txBody>
      </p:sp>
      <p:sp>
        <p:nvSpPr>
          <p:cNvPr id="13" name="TextBox 12">
            <a:extLst>
              <a:ext uri="{FF2B5EF4-FFF2-40B4-BE49-F238E27FC236}">
                <a16:creationId xmlns:a16="http://schemas.microsoft.com/office/drawing/2014/main" id="{DF4B120B-14DC-144D-8078-2842C69E82BD}"/>
              </a:ext>
            </a:extLst>
          </p:cNvPr>
          <p:cNvSpPr txBox="1"/>
          <p:nvPr/>
        </p:nvSpPr>
        <p:spPr>
          <a:xfrm>
            <a:off x="308883" y="1765518"/>
            <a:ext cx="11179452" cy="525593"/>
          </a:xfrm>
          <a:prstGeom prst="rect">
            <a:avLst/>
          </a:prstGeom>
          <a:noFill/>
        </p:spPr>
        <p:txBody>
          <a:bodyPr wrap="square" lIns="90000" tIns="45720" rIns="91440" bIns="45720" rtlCol="0" anchor="t">
            <a:spAutoFit/>
          </a:bodyPr>
          <a:lstStyle/>
          <a:p>
            <a:pPr>
              <a:lnSpc>
                <a:spcPct val="75000"/>
              </a:lnSpc>
            </a:pPr>
            <a:r>
              <a:rPr lang="en-US" sz="3600" spc="-100" dirty="0">
                <a:solidFill>
                  <a:schemeClr val="tx2"/>
                </a:solidFill>
                <a:latin typeface="Arial Black" panose="020B0604020202020204" pitchFamily="34" charset="0"/>
                <a:ea typeface="+mn-lt"/>
                <a:cs typeface="Arial Black" panose="020B0604020202020204" pitchFamily="34" charset="0"/>
              </a:rPr>
              <a:t>2011 to 2022</a:t>
            </a:r>
          </a:p>
        </p:txBody>
      </p:sp>
      <p:cxnSp>
        <p:nvCxnSpPr>
          <p:cNvPr id="32" name="Straight Connector 31"/>
          <p:cNvCxnSpPr/>
          <p:nvPr/>
        </p:nvCxnSpPr>
        <p:spPr>
          <a:xfrm>
            <a:off x="1384811" y="3654923"/>
            <a:ext cx="0" cy="122200"/>
          </a:xfrm>
          <a:prstGeom prst="line">
            <a:avLst/>
          </a:prstGeom>
          <a:ln w="25400">
            <a:solidFill>
              <a:srgbClr val="F04E39"/>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7730592" y="2742169"/>
            <a:ext cx="857157" cy="857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03206" y="3276405"/>
            <a:ext cx="3397363" cy="9731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F4B120B-14DC-144D-8078-2842C69E82BD}"/>
              </a:ext>
            </a:extLst>
          </p:cNvPr>
          <p:cNvSpPr txBox="1"/>
          <p:nvPr/>
        </p:nvSpPr>
        <p:spPr>
          <a:xfrm>
            <a:off x="2402177" y="3378251"/>
            <a:ext cx="3376231" cy="769441"/>
          </a:xfrm>
          <a:prstGeom prst="rect">
            <a:avLst/>
          </a:prstGeom>
          <a:noFill/>
        </p:spPr>
        <p:txBody>
          <a:bodyPr wrap="square" lIns="90000" tIns="45720" rIns="91440" bIns="45720" rtlCol="0" anchor="t">
            <a:spAutoFit/>
          </a:bodyPr>
          <a:lstStyle/>
          <a:p>
            <a:r>
              <a:rPr lang="en-CA" sz="2800" b="1" dirty="0">
                <a:solidFill>
                  <a:srgbClr val="F04E39"/>
                </a:solidFill>
                <a:latin typeface="Arial Black" panose="020B0A04020102020204" pitchFamily="34" charset="0"/>
                <a:cs typeface="Arial" panose="020B0604020202020204" pitchFamily="34" charset="0"/>
              </a:rPr>
              <a:t>$3.15 million + </a:t>
            </a:r>
          </a:p>
          <a:p>
            <a:r>
              <a:rPr lang="en-CA" sz="1600" dirty="0">
                <a:latin typeface="Arial" panose="020B0604020202020204" pitchFamily="34" charset="0"/>
                <a:cs typeface="Arial" panose="020B0604020202020204" pitchFamily="34" charset="0"/>
              </a:rPr>
              <a:t>grants provided </a:t>
            </a:r>
          </a:p>
        </p:txBody>
      </p:sp>
      <p:grpSp>
        <p:nvGrpSpPr>
          <p:cNvPr id="77" name="Group 76"/>
          <p:cNvGrpSpPr/>
          <p:nvPr/>
        </p:nvGrpSpPr>
        <p:grpSpPr>
          <a:xfrm>
            <a:off x="-192369" y="2742169"/>
            <a:ext cx="2280272" cy="1463924"/>
            <a:chOff x="603531" y="1916673"/>
            <a:chExt cx="1458678" cy="862642"/>
          </a:xfrm>
        </p:grpSpPr>
        <p:sp>
          <p:nvSpPr>
            <p:cNvPr id="40" name="Oval 39"/>
            <p:cNvSpPr/>
            <p:nvPr/>
          </p:nvSpPr>
          <p:spPr>
            <a:xfrm>
              <a:off x="924179" y="1916673"/>
              <a:ext cx="862642" cy="86264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3531" y="2168682"/>
              <a:ext cx="1458678" cy="399602"/>
            </a:xfrm>
            <a:prstGeom prst="rect">
              <a:avLst/>
            </a:prstGeom>
            <a:noFill/>
          </p:spPr>
          <p:txBody>
            <a:bodyPr wrap="square" rtlCol="0">
              <a:spAutoFit/>
            </a:bodyPr>
            <a:lstStyle/>
            <a:p>
              <a:pPr algn="ctr">
                <a:lnSpc>
                  <a:spcPct val="70000"/>
                </a:lnSpc>
              </a:pPr>
              <a:r>
                <a:rPr lang="en-US" sz="3600" spc="-300" dirty="0">
                  <a:solidFill>
                    <a:schemeClr val="bg1"/>
                  </a:solidFill>
                  <a:latin typeface="Arial Black" panose="020B0A04020102020204" pitchFamily="34" charset="0"/>
                </a:rPr>
                <a:t>185</a:t>
              </a:r>
              <a:r>
                <a:rPr lang="en-US" dirty="0">
                  <a:solidFill>
                    <a:schemeClr val="bg1"/>
                  </a:solidFill>
                  <a:latin typeface="Arial Black" panose="020B0A04020102020204" pitchFamily="34" charset="0"/>
                </a:rPr>
                <a:t> </a:t>
              </a:r>
              <a:br>
                <a:rPr lang="en-US" dirty="0">
                  <a:solidFill>
                    <a:schemeClr val="bg1"/>
                  </a:solidFill>
                  <a:latin typeface="Arial Black" panose="020B0A04020102020204" pitchFamily="34" charset="0"/>
                </a:rPr>
              </a:br>
              <a:r>
                <a:rPr lang="en-US" dirty="0">
                  <a:solidFill>
                    <a:schemeClr val="bg1"/>
                  </a:solidFill>
                  <a:latin typeface="Arial" panose="020B0604020202020204" pitchFamily="34" charset="0"/>
                  <a:cs typeface="Arial" panose="020B0604020202020204" pitchFamily="34" charset="0"/>
                </a:rPr>
                <a:t>grants</a:t>
              </a:r>
            </a:p>
          </p:txBody>
        </p:sp>
      </p:grpSp>
      <p:cxnSp>
        <p:nvCxnSpPr>
          <p:cNvPr id="79" name="Straight Connector 78"/>
          <p:cNvCxnSpPr/>
          <p:nvPr/>
        </p:nvCxnSpPr>
        <p:spPr>
          <a:xfrm>
            <a:off x="1384811" y="3769904"/>
            <a:ext cx="540678"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3">
            <a:duotone>
              <a:schemeClr val="accent6">
                <a:shade val="45000"/>
                <a:satMod val="135000"/>
              </a:schemeClr>
              <a:prstClr val="white"/>
            </a:duotone>
            <a:lum bright="100000"/>
          </a:blip>
          <a:stretch>
            <a:fillRect/>
          </a:stretch>
        </p:blipFill>
        <p:spPr>
          <a:xfrm>
            <a:off x="7811764" y="2850656"/>
            <a:ext cx="640182" cy="640182"/>
          </a:xfrm>
          <a:prstGeom prst="rect">
            <a:avLst/>
          </a:prstGeom>
        </p:spPr>
      </p:pic>
      <p:sp>
        <p:nvSpPr>
          <p:cNvPr id="91" name="Rectangle 90"/>
          <p:cNvSpPr/>
          <p:nvPr/>
        </p:nvSpPr>
        <p:spPr>
          <a:xfrm>
            <a:off x="6331020" y="3309272"/>
            <a:ext cx="1108541" cy="1042149"/>
          </a:xfrm>
          <a:prstGeom prst="rect">
            <a:avLst/>
          </a:prstGeom>
          <a:solidFill>
            <a:schemeClr val="accent6">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260715" y="3427267"/>
            <a:ext cx="1215839" cy="859915"/>
          </a:xfrm>
          <a:prstGeom prst="rect">
            <a:avLst/>
          </a:prstGeom>
          <a:noFill/>
        </p:spPr>
        <p:txBody>
          <a:bodyPr wrap="square" rtlCol="0">
            <a:spAutoFit/>
          </a:bodyPr>
          <a:lstStyle/>
          <a:p>
            <a:pPr algn="ctr">
              <a:lnSpc>
                <a:spcPct val="70000"/>
              </a:lnSpc>
            </a:pPr>
            <a:r>
              <a:rPr lang="en-US" sz="3500" spc="-100" dirty="0">
                <a:solidFill>
                  <a:schemeClr val="accent6"/>
                </a:solidFill>
                <a:latin typeface="Arial Black" panose="020B0A04020102020204" pitchFamily="34" charset="0"/>
              </a:rPr>
              <a:t>97</a:t>
            </a:r>
            <a:r>
              <a:rPr lang="en-US" dirty="0">
                <a:solidFill>
                  <a:schemeClr val="bg1"/>
                </a:solidFill>
                <a:latin typeface="Arial Black" panose="020B0A04020102020204" pitchFamily="34" charset="0"/>
              </a:rPr>
              <a:t> </a:t>
            </a:r>
            <a:br>
              <a:rPr lang="en-US" dirty="0">
                <a:solidFill>
                  <a:schemeClr val="bg1"/>
                </a:solidFill>
                <a:latin typeface="Arial Black" panose="020B0A04020102020204" pitchFamily="34" charset="0"/>
              </a:rPr>
            </a:br>
            <a:r>
              <a:rPr lang="en-US" sz="1200" dirty="0">
                <a:latin typeface="Arial" panose="020B0604020202020204" pitchFamily="34" charset="0"/>
                <a:cs typeface="Arial" panose="020B0604020202020204" pitchFamily="34" charset="0"/>
              </a:rPr>
              <a:t>vision, feasibility &amp; business plans</a:t>
            </a:r>
          </a:p>
        </p:txBody>
      </p:sp>
      <p:cxnSp>
        <p:nvCxnSpPr>
          <p:cNvPr id="92" name="Straight Connector 91"/>
          <p:cNvCxnSpPr/>
          <p:nvPr/>
        </p:nvCxnSpPr>
        <p:spPr>
          <a:xfrm>
            <a:off x="8164997" y="3647472"/>
            <a:ext cx="0" cy="1222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494577" y="3769810"/>
            <a:ext cx="12618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759400" y="3647472"/>
            <a:ext cx="0" cy="1222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088980" y="3769672"/>
            <a:ext cx="670419"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1215335" y="3379445"/>
            <a:ext cx="857157" cy="857157"/>
          </a:xfrm>
          <a:prstGeom prst="ellipse">
            <a:avLst/>
          </a:prstGeom>
          <a:solidFill>
            <a:srgbClr val="FFC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4">
            <a:lum bright="100000"/>
          </a:blip>
          <a:stretch>
            <a:fillRect/>
          </a:stretch>
        </p:blipFill>
        <p:spPr>
          <a:xfrm>
            <a:off x="11250500" y="3474418"/>
            <a:ext cx="742344" cy="599687"/>
          </a:xfrm>
          <a:prstGeom prst="rect">
            <a:avLst/>
          </a:prstGeom>
        </p:spPr>
      </p:pic>
      <p:sp>
        <p:nvSpPr>
          <p:cNvPr id="112" name="Isosceles Triangle 111"/>
          <p:cNvSpPr/>
          <p:nvPr/>
        </p:nvSpPr>
        <p:spPr>
          <a:xfrm flipV="1">
            <a:off x="3579282" y="4624662"/>
            <a:ext cx="5260064" cy="1240993"/>
          </a:xfrm>
          <a:prstGeom prst="triangle">
            <a:avLst>
              <a:gd name="adj" fmla="val 49784"/>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0" name="Group 119"/>
          <p:cNvGrpSpPr/>
          <p:nvPr/>
        </p:nvGrpSpPr>
        <p:grpSpPr>
          <a:xfrm>
            <a:off x="4301883" y="2424384"/>
            <a:ext cx="1958832" cy="764069"/>
            <a:chOff x="1498884" y="4009100"/>
            <a:chExt cx="4215968" cy="1260821"/>
          </a:xfrm>
        </p:grpSpPr>
        <p:pic>
          <p:nvPicPr>
            <p:cNvPr id="41" name="Picture 40"/>
            <p:cNvPicPr>
              <a:picLocks noChangeAspect="1"/>
            </p:cNvPicPr>
            <p:nvPr/>
          </p:nvPicPr>
          <p:blipFill>
            <a:blip r:embed="rId5"/>
            <a:stretch>
              <a:fillRect/>
            </a:stretch>
          </p:blipFill>
          <p:spPr>
            <a:xfrm>
              <a:off x="2856008" y="4037082"/>
              <a:ext cx="1392525" cy="1128425"/>
            </a:xfrm>
            <a:prstGeom prst="rect">
              <a:avLst/>
            </a:prstGeom>
          </p:spPr>
        </p:pic>
        <p:pic>
          <p:nvPicPr>
            <p:cNvPr id="118" name="Picture 117"/>
            <p:cNvPicPr>
              <a:picLocks noChangeAspect="1"/>
            </p:cNvPicPr>
            <p:nvPr/>
          </p:nvPicPr>
          <p:blipFill>
            <a:blip r:embed="rId6"/>
            <a:stretch>
              <a:fillRect/>
            </a:stretch>
          </p:blipFill>
          <p:spPr>
            <a:xfrm>
              <a:off x="1498884" y="4098457"/>
              <a:ext cx="1305091" cy="1171464"/>
            </a:xfrm>
            <a:prstGeom prst="rect">
              <a:avLst/>
            </a:prstGeom>
          </p:spPr>
        </p:pic>
        <p:pic>
          <p:nvPicPr>
            <p:cNvPr id="119" name="Picture 118"/>
            <p:cNvPicPr>
              <a:picLocks noChangeAspect="1"/>
            </p:cNvPicPr>
            <p:nvPr/>
          </p:nvPicPr>
          <p:blipFill>
            <a:blip r:embed="rId7"/>
            <a:stretch>
              <a:fillRect/>
            </a:stretch>
          </p:blipFill>
          <p:spPr>
            <a:xfrm>
              <a:off x="4445940" y="4009100"/>
              <a:ext cx="1268912" cy="1171303"/>
            </a:xfrm>
            <a:prstGeom prst="rect">
              <a:avLst/>
            </a:prstGeom>
          </p:spPr>
        </p:pic>
      </p:grpSp>
      <p:sp>
        <p:nvSpPr>
          <p:cNvPr id="121" name="Rectangle 120"/>
          <p:cNvSpPr/>
          <p:nvPr/>
        </p:nvSpPr>
        <p:spPr>
          <a:xfrm>
            <a:off x="8756457" y="3355685"/>
            <a:ext cx="2330023" cy="1090980"/>
          </a:xfrm>
          <a:prstGeom prst="rect">
            <a:avLst/>
          </a:prstGeom>
          <a:solidFill>
            <a:srgbClr val="ABD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3200" dirty="0">
                <a:solidFill>
                  <a:schemeClr val="accent5">
                    <a:lumMod val="75000"/>
                  </a:schemeClr>
                </a:solidFill>
                <a:latin typeface="Arial Black" panose="020B0A04020102020204" pitchFamily="34" charset="0"/>
              </a:rPr>
              <a:t> </a:t>
            </a:r>
            <a:r>
              <a:rPr lang="en-US" sz="3200" dirty="0">
                <a:solidFill>
                  <a:srgbClr val="43AA8A"/>
                </a:solidFill>
                <a:latin typeface="Arial Black" panose="020B0A04020102020204" pitchFamily="34" charset="0"/>
              </a:rPr>
              <a:t>35</a:t>
            </a:r>
            <a:r>
              <a:rPr lang="en-US" sz="3200" dirty="0">
                <a:solidFill>
                  <a:schemeClr val="accent5">
                    <a:lumMod val="75000"/>
                  </a:schemeClr>
                </a:solidFill>
                <a:latin typeface="Arial Black" panose="020B0A04020102020204" pitchFamily="34" charset="0"/>
              </a:rPr>
              <a:t> </a:t>
            </a:r>
            <a:r>
              <a:rPr lang="en-US" sz="1200" dirty="0">
                <a:solidFill>
                  <a:schemeClr val="tx1"/>
                </a:solidFill>
                <a:latin typeface="Arial" panose="020B0604020202020204" pitchFamily="34" charset="0"/>
                <a:cs typeface="Arial" panose="020B0604020202020204" pitchFamily="34" charset="0"/>
              </a:rPr>
              <a:t>organizational capacity building grants</a:t>
            </a:r>
            <a:endParaRPr lang="en-US" dirty="0">
              <a:solidFill>
                <a:schemeClr val="tx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B0BDB7F-2E6C-5D31-C425-C2DC0CB76AF4}"/>
              </a:ext>
            </a:extLst>
          </p:cNvPr>
          <p:cNvSpPr txBox="1"/>
          <p:nvPr/>
        </p:nvSpPr>
        <p:spPr>
          <a:xfrm>
            <a:off x="10724248" y="9744907"/>
            <a:ext cx="2251370" cy="954107"/>
          </a:xfrm>
          <a:prstGeom prst="rect">
            <a:avLst/>
          </a:prstGeom>
          <a:solidFill>
            <a:schemeClr val="accent3">
              <a:lumMod val="20000"/>
              <a:lumOff val="80000"/>
            </a:schemeClr>
          </a:solidFill>
        </p:spPr>
        <p:txBody>
          <a:bodyPr wrap="square" rtlCol="0">
            <a:spAutoFit/>
          </a:bodyPr>
          <a:lstStyle/>
          <a:p>
            <a:pPr>
              <a:spcAft>
                <a:spcPts val="200"/>
              </a:spcAft>
              <a:buSzPct val="150000"/>
            </a:pPr>
            <a:r>
              <a:rPr lang="en-US" sz="2800" dirty="0">
                <a:solidFill>
                  <a:schemeClr val="accent3">
                    <a:lumMod val="75000"/>
                  </a:schemeClr>
                </a:solidFill>
                <a:latin typeface="Arial Black" panose="020B0A04020102020204" pitchFamily="34" charset="0"/>
                <a:cs typeface="Arial" panose="020B0604020202020204" pitchFamily="34" charset="0"/>
              </a:rPr>
              <a:t> 37% </a:t>
            </a:r>
            <a:r>
              <a:rPr lang="en-US" sz="1400" dirty="0">
                <a:latin typeface="Arial" panose="020B0604020202020204" pitchFamily="34" charset="0"/>
                <a:cs typeface="Arial" panose="020B0604020202020204" pitchFamily="34" charset="0"/>
              </a:rPr>
              <a:t>of homes can accommodate families (2 bedroom +)</a:t>
            </a:r>
            <a:endParaRPr lang="en-US" sz="1100" dirty="0">
              <a:latin typeface="Arial" panose="020B0604020202020204" pitchFamily="34" charset="0"/>
              <a:cs typeface="Arial" panose="020B0604020202020204" pitchFamily="34" charset="0"/>
            </a:endParaRPr>
          </a:p>
        </p:txBody>
      </p:sp>
      <p:pic>
        <p:nvPicPr>
          <p:cNvPr id="12" name="Graphic 11" descr="Muscular arm outline">
            <a:extLst>
              <a:ext uri="{FF2B5EF4-FFF2-40B4-BE49-F238E27FC236}">
                <a16:creationId xmlns:a16="http://schemas.microsoft.com/office/drawing/2014/main" id="{A75D4B4C-F519-76DE-7EAD-D75464233F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39346" y="3366639"/>
            <a:ext cx="914400" cy="914400"/>
          </a:xfrm>
          <a:prstGeom prst="rect">
            <a:avLst/>
          </a:prstGeom>
        </p:spPr>
      </p:pic>
      <p:sp>
        <p:nvSpPr>
          <p:cNvPr id="23" name="Right Arrow 62">
            <a:extLst>
              <a:ext uri="{FF2B5EF4-FFF2-40B4-BE49-F238E27FC236}">
                <a16:creationId xmlns:a16="http://schemas.microsoft.com/office/drawing/2014/main" id="{852E68E8-ED35-1A04-E869-4228EFB13AC4}"/>
              </a:ext>
            </a:extLst>
          </p:cNvPr>
          <p:cNvSpPr/>
          <p:nvPr/>
        </p:nvSpPr>
        <p:spPr>
          <a:xfrm>
            <a:off x="5417659" y="3710664"/>
            <a:ext cx="811703" cy="118013"/>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EBF4E3B3-8C19-66C9-7876-6A574498C2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9805" y="634217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22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434" y="2322468"/>
            <a:ext cx="12201244" cy="146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10842340" y="2328489"/>
            <a:ext cx="1349660" cy="0"/>
          </a:xfrm>
          <a:prstGeom prst="line">
            <a:avLst/>
          </a:prstGeom>
          <a:ln w="38100" cap="flat">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2328489"/>
            <a:ext cx="1349660" cy="0"/>
          </a:xfrm>
          <a:prstGeom prst="line">
            <a:avLst/>
          </a:prstGeom>
          <a:ln w="38100" cap="flat">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5124" y="6381349"/>
            <a:ext cx="491705" cy="369332"/>
          </a:xfrm>
          <a:prstGeom prst="rect">
            <a:avLst/>
          </a:prstGeom>
          <a:noFill/>
        </p:spPr>
        <p:txBody>
          <a:bodyPr wrap="square" rtlCol="0">
            <a:spAutoFit/>
          </a:bodyPr>
          <a:lstStyle/>
          <a:p>
            <a:fld id="{64CE05EB-72AD-4670-8780-301613F4DFE1}" type="slidenum">
              <a:rPr lang="en-US" sz="1400" smtClean="0">
                <a:solidFill>
                  <a:srgbClr val="F04E39"/>
                </a:solidFill>
                <a:latin typeface="Arial" panose="020B0604020202020204" pitchFamily="34" charset="0"/>
                <a:cs typeface="Arial" panose="020B0604020202020204" pitchFamily="34" charset="0"/>
              </a:rPr>
              <a:pPr/>
              <a:t>12</a:t>
            </a:fld>
            <a:r>
              <a:rPr lang="en-US">
                <a:solidFill>
                  <a:srgbClr val="F8F4E7"/>
                </a:solidFill>
                <a:latin typeface="Arial" panose="020B0604020202020204" pitchFamily="34" charset="0"/>
                <a:cs typeface="Arial" panose="020B0604020202020204" pitchFamily="34" charset="0"/>
              </a:rPr>
              <a:t> </a:t>
            </a:r>
            <a:endParaRPr lang="en-US" b="1">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E3788B-C974-D847-AA97-1FC19675D14E}"/>
              </a:ext>
            </a:extLst>
          </p:cNvPr>
          <p:cNvSpPr/>
          <p:nvPr/>
        </p:nvSpPr>
        <p:spPr>
          <a:xfrm>
            <a:off x="0" y="1"/>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AF5877-8ABA-F446-A18E-2535FD265FCB}"/>
              </a:ext>
            </a:extLst>
          </p:cNvPr>
          <p:cNvSpPr txBox="1"/>
          <p:nvPr/>
        </p:nvSpPr>
        <p:spPr>
          <a:xfrm>
            <a:off x="102756" y="202000"/>
            <a:ext cx="11179452" cy="573747"/>
          </a:xfrm>
          <a:prstGeom prst="rect">
            <a:avLst/>
          </a:prstGeom>
          <a:noFill/>
        </p:spPr>
        <p:txBody>
          <a:bodyPr wrap="square" lIns="90000" tIns="45720" rIns="91440" bIns="45720" rtlCol="0" anchor="t">
            <a:spAutoFit/>
          </a:bodyPr>
          <a:lstStyle/>
          <a:p>
            <a:pPr>
              <a:lnSpc>
                <a:spcPct val="75000"/>
              </a:lnSpc>
            </a:pPr>
            <a:r>
              <a:rPr lang="en-US" sz="4000" spc="-200" dirty="0">
                <a:solidFill>
                  <a:schemeClr val="bg1"/>
                </a:solidFill>
                <a:latin typeface="Arial Black" panose="020B0604020202020204" pitchFamily="34" charset="0"/>
                <a:ea typeface="+mn-lt"/>
                <a:cs typeface="Arial Black" panose="020B0604020202020204" pitchFamily="34" charset="0"/>
              </a:rPr>
              <a:t>Loan Results</a:t>
            </a:r>
          </a:p>
        </p:txBody>
      </p:sp>
      <p:sp>
        <p:nvSpPr>
          <p:cNvPr id="13" name="TextBox 12">
            <a:extLst>
              <a:ext uri="{FF2B5EF4-FFF2-40B4-BE49-F238E27FC236}">
                <a16:creationId xmlns:a16="http://schemas.microsoft.com/office/drawing/2014/main" id="{DF4B120B-14DC-144D-8078-2842C69E82BD}"/>
              </a:ext>
            </a:extLst>
          </p:cNvPr>
          <p:cNvSpPr txBox="1"/>
          <p:nvPr/>
        </p:nvSpPr>
        <p:spPr>
          <a:xfrm>
            <a:off x="516330" y="1269614"/>
            <a:ext cx="11179452" cy="525593"/>
          </a:xfrm>
          <a:prstGeom prst="rect">
            <a:avLst/>
          </a:prstGeom>
          <a:noFill/>
        </p:spPr>
        <p:txBody>
          <a:bodyPr wrap="square" lIns="90000" tIns="45720" rIns="91440" bIns="45720" rtlCol="0" anchor="t">
            <a:spAutoFit/>
          </a:bodyPr>
          <a:lstStyle/>
          <a:p>
            <a:pPr>
              <a:lnSpc>
                <a:spcPct val="75000"/>
              </a:lnSpc>
            </a:pPr>
            <a:r>
              <a:rPr lang="en-US" sz="3600" spc="-100" dirty="0">
                <a:solidFill>
                  <a:schemeClr val="tx2"/>
                </a:solidFill>
                <a:latin typeface="Arial Black" panose="020B0604020202020204" pitchFamily="34" charset="0"/>
                <a:ea typeface="+mn-lt"/>
                <a:cs typeface="Arial Black" panose="020B0604020202020204" pitchFamily="34" charset="0"/>
              </a:rPr>
              <a:t>2011 to 2022</a:t>
            </a:r>
          </a:p>
        </p:txBody>
      </p:sp>
      <p:cxnSp>
        <p:nvCxnSpPr>
          <p:cNvPr id="32" name="Straight Connector 31"/>
          <p:cNvCxnSpPr/>
          <p:nvPr/>
        </p:nvCxnSpPr>
        <p:spPr>
          <a:xfrm>
            <a:off x="1349660" y="2829427"/>
            <a:ext cx="0" cy="122200"/>
          </a:xfrm>
          <a:prstGeom prst="line">
            <a:avLst/>
          </a:prstGeom>
          <a:ln w="25400">
            <a:solidFill>
              <a:srgbClr val="F04E39"/>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38769" y="4640167"/>
            <a:ext cx="2251370" cy="1118255"/>
          </a:xfrm>
          <a:prstGeom prst="rect">
            <a:avLst/>
          </a:prstGeom>
          <a:solidFill>
            <a:schemeClr val="accent3">
              <a:lumMod val="20000"/>
              <a:lumOff val="80000"/>
            </a:schemeClr>
          </a:solidFill>
        </p:spPr>
        <p:txBody>
          <a:bodyPr wrap="square" rtlCol="0">
            <a:spAutoFit/>
          </a:bodyPr>
          <a:lstStyle/>
          <a:p>
            <a:pPr marL="171450" indent="-171450">
              <a:spcAft>
                <a:spcPts val="200"/>
              </a:spcAft>
              <a:buSzPct val="150000"/>
              <a:buFont typeface="Arial" panose="020B0604020202020204" pitchFamily="34" charset="0"/>
              <a:buChar char="•"/>
            </a:pPr>
            <a:r>
              <a:rPr lang="en-US" sz="1200" dirty="0">
                <a:latin typeface="Arial" panose="020B0604020202020204" pitchFamily="34" charset="0"/>
                <a:cs typeface="Arial" panose="020B0604020202020204" pitchFamily="34" charset="0"/>
              </a:rPr>
              <a:t>seniors </a:t>
            </a:r>
          </a:p>
          <a:p>
            <a:pPr marL="171450" indent="-171450">
              <a:spcAft>
                <a:spcPts val="200"/>
              </a:spcAft>
              <a:buSzPct val="150000"/>
              <a:buFont typeface="Arial" panose="020B0604020202020204" pitchFamily="34" charset="0"/>
              <a:buChar char="•"/>
            </a:pPr>
            <a:r>
              <a:rPr lang="en-US" sz="1200" dirty="0">
                <a:latin typeface="Arial" panose="020B0604020202020204" pitchFamily="34" charset="0"/>
                <a:cs typeface="Arial" panose="020B0604020202020204" pitchFamily="34" charset="0"/>
              </a:rPr>
              <a:t>women and children </a:t>
            </a:r>
          </a:p>
          <a:p>
            <a:pPr marL="171450" indent="-171450">
              <a:spcAft>
                <a:spcPts val="200"/>
              </a:spcAft>
              <a:buSzPct val="150000"/>
              <a:buFont typeface="Arial" panose="020B0604020202020204" pitchFamily="34" charset="0"/>
              <a:buChar char="•"/>
            </a:pPr>
            <a:r>
              <a:rPr lang="en-US" sz="1200" dirty="0">
                <a:latin typeface="Arial" panose="020B0604020202020204" pitchFamily="34" charset="0"/>
                <a:cs typeface="Arial" panose="020B0604020202020204" pitchFamily="34" charset="0"/>
              </a:rPr>
              <a:t>families </a:t>
            </a:r>
          </a:p>
          <a:p>
            <a:pPr marL="171450" indent="-171450">
              <a:spcAft>
                <a:spcPts val="200"/>
              </a:spcAft>
              <a:buSzPct val="150000"/>
              <a:buFont typeface="Arial" panose="020B0604020202020204" pitchFamily="34" charset="0"/>
              <a:buChar char="•"/>
            </a:pPr>
            <a:r>
              <a:rPr lang="en-US" sz="1200" dirty="0">
                <a:latin typeface="Arial" panose="020B0604020202020204" pitchFamily="34" charset="0"/>
                <a:cs typeface="Arial" panose="020B0604020202020204" pitchFamily="34" charset="0"/>
              </a:rPr>
              <a:t>people with disabilities </a:t>
            </a:r>
          </a:p>
          <a:p>
            <a:pPr marL="171450" indent="-171450">
              <a:spcAft>
                <a:spcPts val="200"/>
              </a:spcAft>
              <a:buSzPct val="150000"/>
              <a:buFont typeface="Arial" panose="020B0604020202020204" pitchFamily="34" charset="0"/>
              <a:buChar char="•"/>
            </a:pPr>
            <a:r>
              <a:rPr lang="en-US" sz="1200" dirty="0">
                <a:latin typeface="Arial" panose="020B0604020202020204" pitchFamily="34" charset="0"/>
                <a:cs typeface="Arial" panose="020B0604020202020204" pitchFamily="34" charset="0"/>
              </a:rPr>
              <a:t>Indigenous Peoples</a:t>
            </a:r>
          </a:p>
        </p:txBody>
      </p:sp>
      <p:sp>
        <p:nvSpPr>
          <p:cNvPr id="47" name="Oval 46"/>
          <p:cNvSpPr/>
          <p:nvPr/>
        </p:nvSpPr>
        <p:spPr>
          <a:xfrm>
            <a:off x="7695441" y="1916673"/>
            <a:ext cx="857157" cy="857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68055" y="2450909"/>
            <a:ext cx="3397363" cy="9731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a:off x="5382508" y="2885168"/>
            <a:ext cx="811703" cy="118013"/>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F4B120B-14DC-144D-8078-2842C69E82BD}"/>
              </a:ext>
            </a:extLst>
          </p:cNvPr>
          <p:cNvSpPr txBox="1"/>
          <p:nvPr/>
        </p:nvSpPr>
        <p:spPr>
          <a:xfrm>
            <a:off x="2367026" y="2552755"/>
            <a:ext cx="3376231" cy="769441"/>
          </a:xfrm>
          <a:prstGeom prst="rect">
            <a:avLst/>
          </a:prstGeom>
          <a:noFill/>
        </p:spPr>
        <p:txBody>
          <a:bodyPr wrap="square" lIns="90000" tIns="45720" rIns="91440" bIns="45720" rtlCol="0" anchor="t">
            <a:spAutoFit/>
          </a:bodyPr>
          <a:lstStyle/>
          <a:p>
            <a:r>
              <a:rPr lang="en-CA" sz="2800" b="1" dirty="0">
                <a:solidFill>
                  <a:srgbClr val="F04E39"/>
                </a:solidFill>
                <a:latin typeface="Arial Black" panose="020B0A04020102020204" pitchFamily="34" charset="0"/>
                <a:cs typeface="Arial" panose="020B0604020202020204" pitchFamily="34" charset="0"/>
              </a:rPr>
              <a:t>$31.7 million </a:t>
            </a:r>
          </a:p>
          <a:p>
            <a:r>
              <a:rPr lang="en-CA" sz="1600" dirty="0">
                <a:latin typeface="Arial" panose="020B0604020202020204" pitchFamily="34" charset="0"/>
                <a:cs typeface="Arial" panose="020B0604020202020204" pitchFamily="34" charset="0"/>
              </a:rPr>
              <a:t>loans approved </a:t>
            </a:r>
          </a:p>
        </p:txBody>
      </p:sp>
      <p:grpSp>
        <p:nvGrpSpPr>
          <p:cNvPr id="77" name="Group 76"/>
          <p:cNvGrpSpPr/>
          <p:nvPr/>
        </p:nvGrpSpPr>
        <p:grpSpPr>
          <a:xfrm>
            <a:off x="620321" y="1916673"/>
            <a:ext cx="1458678" cy="862642"/>
            <a:chOff x="620321" y="1916673"/>
            <a:chExt cx="1458678" cy="862642"/>
          </a:xfrm>
        </p:grpSpPr>
        <p:sp>
          <p:nvSpPr>
            <p:cNvPr id="40" name="Oval 39"/>
            <p:cNvSpPr/>
            <p:nvPr/>
          </p:nvSpPr>
          <p:spPr>
            <a:xfrm>
              <a:off x="924179" y="1916673"/>
              <a:ext cx="862642" cy="862642"/>
            </a:xfrm>
            <a:prstGeom prst="ellipse">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20321" y="2093766"/>
              <a:ext cx="1458678" cy="559640"/>
            </a:xfrm>
            <a:prstGeom prst="rect">
              <a:avLst/>
            </a:prstGeom>
            <a:noFill/>
          </p:spPr>
          <p:txBody>
            <a:bodyPr wrap="square" rtlCol="0">
              <a:spAutoFit/>
            </a:bodyPr>
            <a:lstStyle/>
            <a:p>
              <a:pPr algn="ctr">
                <a:lnSpc>
                  <a:spcPct val="70000"/>
                </a:lnSpc>
              </a:pPr>
              <a:r>
                <a:rPr lang="en-US" sz="2500" spc="-300" dirty="0">
                  <a:solidFill>
                    <a:schemeClr val="bg1"/>
                  </a:solidFill>
                  <a:latin typeface="Arial Black" panose="020B0A04020102020204" pitchFamily="34" charset="0"/>
                </a:rPr>
                <a:t>83</a:t>
              </a:r>
              <a:r>
                <a:rPr lang="en-US" dirty="0">
                  <a:solidFill>
                    <a:schemeClr val="bg1"/>
                  </a:solidFill>
                  <a:latin typeface="Arial Black" panose="020B0A04020102020204" pitchFamily="34" charset="0"/>
                </a:rPr>
                <a:t> </a:t>
              </a:r>
              <a:br>
                <a:rPr lang="en-US" dirty="0">
                  <a:solidFill>
                    <a:schemeClr val="bg1"/>
                  </a:solidFill>
                  <a:latin typeface="Arial Black" panose="020B0A04020102020204" pitchFamily="34" charset="0"/>
                </a:rPr>
              </a:br>
              <a:r>
                <a:rPr lang="en-US" dirty="0">
                  <a:solidFill>
                    <a:schemeClr val="bg1"/>
                  </a:solidFill>
                  <a:latin typeface="Arial" panose="020B0604020202020204" pitchFamily="34" charset="0"/>
                  <a:cs typeface="Arial" panose="020B0604020202020204" pitchFamily="34" charset="0"/>
                </a:rPr>
                <a:t>loans</a:t>
              </a:r>
            </a:p>
          </p:txBody>
        </p:sp>
      </p:grpSp>
      <p:cxnSp>
        <p:nvCxnSpPr>
          <p:cNvPr id="79" name="Straight Connector 78"/>
          <p:cNvCxnSpPr/>
          <p:nvPr/>
        </p:nvCxnSpPr>
        <p:spPr>
          <a:xfrm>
            <a:off x="1349660" y="2944408"/>
            <a:ext cx="540678" cy="0"/>
          </a:xfrm>
          <a:prstGeom prst="line">
            <a:avLst/>
          </a:prstGeom>
          <a:ln w="25400">
            <a:solidFill>
              <a:srgbClr val="F04E39"/>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3">
            <a:duotone>
              <a:schemeClr val="accent6">
                <a:shade val="45000"/>
                <a:satMod val="135000"/>
              </a:schemeClr>
              <a:prstClr val="white"/>
            </a:duotone>
            <a:lum bright="100000"/>
          </a:blip>
          <a:stretch>
            <a:fillRect/>
          </a:stretch>
        </p:blipFill>
        <p:spPr>
          <a:xfrm>
            <a:off x="7776613" y="2025160"/>
            <a:ext cx="640182" cy="640182"/>
          </a:xfrm>
          <a:prstGeom prst="rect">
            <a:avLst/>
          </a:prstGeom>
        </p:spPr>
      </p:pic>
      <p:sp>
        <p:nvSpPr>
          <p:cNvPr id="91" name="Rectangle 90"/>
          <p:cNvSpPr/>
          <p:nvPr/>
        </p:nvSpPr>
        <p:spPr>
          <a:xfrm>
            <a:off x="6295869" y="2483776"/>
            <a:ext cx="1108541" cy="1042149"/>
          </a:xfrm>
          <a:prstGeom prst="rect">
            <a:avLst/>
          </a:prstGeom>
          <a:solidFill>
            <a:schemeClr val="accent6">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302266" y="2616339"/>
            <a:ext cx="1110291" cy="667362"/>
          </a:xfrm>
          <a:prstGeom prst="rect">
            <a:avLst/>
          </a:prstGeom>
          <a:noFill/>
        </p:spPr>
        <p:txBody>
          <a:bodyPr wrap="square" rtlCol="0">
            <a:spAutoFit/>
          </a:bodyPr>
          <a:lstStyle/>
          <a:p>
            <a:pPr algn="ctr">
              <a:lnSpc>
                <a:spcPct val="70000"/>
              </a:lnSpc>
            </a:pPr>
            <a:r>
              <a:rPr lang="en-US" sz="3500" spc="-100" dirty="0">
                <a:solidFill>
                  <a:schemeClr val="accent6"/>
                </a:solidFill>
                <a:latin typeface="Arial Black" panose="020B0A04020102020204" pitchFamily="34" charset="0"/>
              </a:rPr>
              <a:t>61</a:t>
            </a:r>
            <a:r>
              <a:rPr lang="en-US" dirty="0">
                <a:solidFill>
                  <a:schemeClr val="bg1"/>
                </a:solidFill>
                <a:latin typeface="Arial Black" panose="020B0A04020102020204" pitchFamily="34" charset="0"/>
              </a:rPr>
              <a:t> </a:t>
            </a:r>
            <a:br>
              <a:rPr lang="en-US" dirty="0">
                <a:solidFill>
                  <a:schemeClr val="bg1"/>
                </a:solidFill>
                <a:latin typeface="Arial Black" panose="020B0A04020102020204" pitchFamily="34" charset="0"/>
              </a:rPr>
            </a:br>
            <a:r>
              <a:rPr lang="en-US" dirty="0">
                <a:latin typeface="Arial" panose="020B0604020202020204" pitchFamily="34" charset="0"/>
                <a:cs typeface="Arial" panose="020B0604020202020204" pitchFamily="34" charset="0"/>
              </a:rPr>
              <a:t>projects</a:t>
            </a:r>
          </a:p>
        </p:txBody>
      </p:sp>
      <p:cxnSp>
        <p:nvCxnSpPr>
          <p:cNvPr id="92" name="Straight Connector 91"/>
          <p:cNvCxnSpPr/>
          <p:nvPr/>
        </p:nvCxnSpPr>
        <p:spPr>
          <a:xfrm>
            <a:off x="8129846" y="2821976"/>
            <a:ext cx="0" cy="1222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459426" y="2944314"/>
            <a:ext cx="12618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8771581" y="2490996"/>
            <a:ext cx="1224842" cy="1034930"/>
          </a:xfrm>
          <a:prstGeom prst="rect">
            <a:avLst/>
          </a:prstGeom>
          <a:solidFill>
            <a:srgbClr val="FFC271">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8809141" y="2623558"/>
            <a:ext cx="1153159" cy="829458"/>
          </a:xfrm>
          <a:prstGeom prst="rect">
            <a:avLst/>
          </a:prstGeom>
          <a:noFill/>
        </p:spPr>
        <p:txBody>
          <a:bodyPr wrap="square" rtlCol="0">
            <a:spAutoFit/>
          </a:bodyPr>
          <a:lstStyle/>
          <a:p>
            <a:pPr algn="ctr">
              <a:lnSpc>
                <a:spcPct val="70000"/>
              </a:lnSpc>
            </a:pPr>
            <a:r>
              <a:rPr lang="en-US" sz="3500" spc="-100" dirty="0">
                <a:solidFill>
                  <a:srgbClr val="FDC37F"/>
                </a:solidFill>
                <a:latin typeface="Arial Black" panose="020B0A04020102020204" pitchFamily="34" charset="0"/>
              </a:rPr>
              <a:t>50</a:t>
            </a:r>
          </a:p>
          <a:p>
            <a:pPr algn="ctr">
              <a:lnSpc>
                <a:spcPct val="90000"/>
              </a:lnSpc>
            </a:pPr>
            <a:r>
              <a:rPr lang="en-US" sz="1300" dirty="0">
                <a:latin typeface="Arial" panose="020B0604020202020204" pitchFamily="34" charset="0"/>
                <a:cs typeface="Arial" panose="020B0604020202020204" pitchFamily="34" charset="0"/>
              </a:rPr>
              <a:t>not-for-profit partners</a:t>
            </a:r>
          </a:p>
        </p:txBody>
      </p:sp>
      <p:cxnSp>
        <p:nvCxnSpPr>
          <p:cNvPr id="98" name="Straight Connector 97"/>
          <p:cNvCxnSpPr/>
          <p:nvPr/>
        </p:nvCxnSpPr>
        <p:spPr>
          <a:xfrm>
            <a:off x="10724249" y="2821976"/>
            <a:ext cx="0" cy="1222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053829" y="2944176"/>
            <a:ext cx="670419"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0295670" y="1922009"/>
            <a:ext cx="857157" cy="857157"/>
          </a:xfrm>
          <a:prstGeom prst="ellipse">
            <a:avLst/>
          </a:prstGeom>
          <a:solidFill>
            <a:srgbClr val="FFC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4">
            <a:lum bright="100000"/>
          </a:blip>
          <a:stretch>
            <a:fillRect/>
          </a:stretch>
        </p:blipFill>
        <p:spPr>
          <a:xfrm>
            <a:off x="10353077" y="2093766"/>
            <a:ext cx="742344" cy="599687"/>
          </a:xfrm>
          <a:prstGeom prst="rect">
            <a:avLst/>
          </a:prstGeom>
        </p:spPr>
      </p:pic>
      <p:sp>
        <p:nvSpPr>
          <p:cNvPr id="112" name="Isosceles Triangle 111"/>
          <p:cNvSpPr/>
          <p:nvPr/>
        </p:nvSpPr>
        <p:spPr>
          <a:xfrm flipV="1">
            <a:off x="3687871" y="3786318"/>
            <a:ext cx="5033435" cy="538381"/>
          </a:xfrm>
          <a:prstGeom prst="triangle">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4024" y="4321475"/>
            <a:ext cx="1568162" cy="1568162"/>
          </a:xfrm>
          <a:prstGeom prst="ellipse">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94024" y="4587016"/>
            <a:ext cx="1569094" cy="1431161"/>
          </a:xfrm>
          <a:prstGeom prst="rect">
            <a:avLst/>
          </a:prstGeom>
          <a:noFill/>
        </p:spPr>
        <p:txBody>
          <a:bodyPr wrap="square" rtlCol="0">
            <a:spAutoFit/>
          </a:bodyPr>
          <a:lstStyle/>
          <a:p>
            <a:pPr algn="ctr"/>
            <a:r>
              <a:rPr lang="en-US" sz="2500" dirty="0">
                <a:solidFill>
                  <a:schemeClr val="bg1"/>
                </a:solidFill>
                <a:latin typeface="Arial Black" panose="020B0A04020102020204" pitchFamily="34" charset="0"/>
                <a:cs typeface="Arial" panose="020B0604020202020204" pitchFamily="34" charset="0"/>
              </a:rPr>
              <a:t>4407</a:t>
            </a:r>
            <a:r>
              <a:rPr lang="en-US" sz="1400" dirty="0">
                <a:solidFill>
                  <a:schemeClr val="bg1"/>
                </a:solidFill>
                <a:latin typeface="Arial" panose="020B0604020202020204" pitchFamily="34" charset="0"/>
                <a:cs typeface="Arial" panose="020B0604020202020204" pitchFamily="34" charset="0"/>
              </a:rPr>
              <a:t> </a:t>
            </a:r>
            <a:br>
              <a:rPr lang="en-US" sz="1400" dirty="0">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affordable rental homes supported</a:t>
            </a:r>
          </a:p>
          <a:p>
            <a:pPr algn="ctr"/>
            <a:endParaRPr lang="en-US" sz="1400" dirty="0">
              <a:latin typeface="Arial" panose="020B0604020202020204" pitchFamily="34" charset="0"/>
              <a:cs typeface="Arial" panose="020B0604020202020204" pitchFamily="34" charset="0"/>
            </a:endParaRPr>
          </a:p>
        </p:txBody>
      </p:sp>
      <p:grpSp>
        <p:nvGrpSpPr>
          <p:cNvPr id="120" name="Group 119"/>
          <p:cNvGrpSpPr/>
          <p:nvPr/>
        </p:nvGrpSpPr>
        <p:grpSpPr>
          <a:xfrm>
            <a:off x="2348245" y="4731847"/>
            <a:ext cx="1958832" cy="764069"/>
            <a:chOff x="1498884" y="4009100"/>
            <a:chExt cx="4215968" cy="1260821"/>
          </a:xfrm>
        </p:grpSpPr>
        <p:pic>
          <p:nvPicPr>
            <p:cNvPr id="41" name="Picture 40"/>
            <p:cNvPicPr>
              <a:picLocks noChangeAspect="1"/>
            </p:cNvPicPr>
            <p:nvPr/>
          </p:nvPicPr>
          <p:blipFill>
            <a:blip r:embed="rId5"/>
            <a:stretch>
              <a:fillRect/>
            </a:stretch>
          </p:blipFill>
          <p:spPr>
            <a:xfrm>
              <a:off x="2856008" y="4037082"/>
              <a:ext cx="1392525" cy="1128425"/>
            </a:xfrm>
            <a:prstGeom prst="rect">
              <a:avLst/>
            </a:prstGeom>
          </p:spPr>
        </p:pic>
        <p:pic>
          <p:nvPicPr>
            <p:cNvPr id="118" name="Picture 117"/>
            <p:cNvPicPr>
              <a:picLocks noChangeAspect="1"/>
            </p:cNvPicPr>
            <p:nvPr/>
          </p:nvPicPr>
          <p:blipFill>
            <a:blip r:embed="rId6"/>
            <a:stretch>
              <a:fillRect/>
            </a:stretch>
          </p:blipFill>
          <p:spPr>
            <a:xfrm>
              <a:off x="1498884" y="4098457"/>
              <a:ext cx="1305091" cy="1171464"/>
            </a:xfrm>
            <a:prstGeom prst="rect">
              <a:avLst/>
            </a:prstGeom>
          </p:spPr>
        </p:pic>
        <p:pic>
          <p:nvPicPr>
            <p:cNvPr id="119" name="Picture 118"/>
            <p:cNvPicPr>
              <a:picLocks noChangeAspect="1"/>
            </p:cNvPicPr>
            <p:nvPr/>
          </p:nvPicPr>
          <p:blipFill>
            <a:blip r:embed="rId7"/>
            <a:stretch>
              <a:fillRect/>
            </a:stretch>
          </p:blipFill>
          <p:spPr>
            <a:xfrm>
              <a:off x="4445940" y="4009100"/>
              <a:ext cx="1268912" cy="1171303"/>
            </a:xfrm>
            <a:prstGeom prst="rect">
              <a:avLst/>
            </a:prstGeom>
          </p:spPr>
        </p:pic>
      </p:grpSp>
      <p:sp>
        <p:nvSpPr>
          <p:cNvPr id="121" name="Rectangle 120"/>
          <p:cNvSpPr/>
          <p:nvPr/>
        </p:nvSpPr>
        <p:spPr>
          <a:xfrm>
            <a:off x="4790379" y="4266046"/>
            <a:ext cx="2564031" cy="175915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3200" dirty="0">
                <a:solidFill>
                  <a:schemeClr val="accent5">
                    <a:lumMod val="75000"/>
                  </a:schemeClr>
                </a:solidFill>
                <a:latin typeface="Arial Black" panose="020B0A04020102020204" pitchFamily="34" charset="0"/>
              </a:rPr>
              <a:t>91% </a:t>
            </a:r>
            <a:r>
              <a:rPr lang="en-US" sz="1400" dirty="0">
                <a:solidFill>
                  <a:schemeClr val="tx1"/>
                </a:solidFill>
                <a:latin typeface="Arial" panose="020B0604020202020204" pitchFamily="34" charset="0"/>
                <a:cs typeface="Arial" panose="020B0604020202020204" pitchFamily="34" charset="0"/>
              </a:rPr>
              <a:t>homes will use at least 50% less energy relative to BC Building Code</a:t>
            </a:r>
            <a:endParaRPr lang="en-US" dirty="0">
              <a:solidFill>
                <a:schemeClr val="tx1"/>
              </a:solidFill>
              <a:latin typeface="Arial" panose="020B0604020202020204" pitchFamily="34" charset="0"/>
              <a:cs typeface="Arial" panose="020B0604020202020204" pitchFamily="34" charset="0"/>
            </a:endParaRPr>
          </a:p>
        </p:txBody>
      </p:sp>
      <p:sp>
        <p:nvSpPr>
          <p:cNvPr id="37" name="TextBox 36"/>
          <p:cNvSpPr txBox="1"/>
          <p:nvPr/>
        </p:nvSpPr>
        <p:spPr>
          <a:xfrm>
            <a:off x="6058369" y="5087252"/>
            <a:ext cx="2541424" cy="615553"/>
          </a:xfrm>
          <a:prstGeom prst="rect">
            <a:avLst/>
          </a:prstGeom>
          <a:noFill/>
        </p:spPr>
        <p:txBody>
          <a:bodyPr wrap="square" rtlCol="0">
            <a:spAutoFit/>
          </a:bodyPr>
          <a:lstStyle/>
          <a:p>
            <a:pPr algn="ctr"/>
            <a:br>
              <a:rPr lang="en-US" dirty="0">
                <a:solidFill>
                  <a:schemeClr val="tx2"/>
                </a:solidFill>
                <a:latin typeface="Arial Black" panose="020B0A040201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cxnSp>
        <p:nvCxnSpPr>
          <p:cNvPr id="122" name="Straight Connector 121"/>
          <p:cNvCxnSpPr/>
          <p:nvPr/>
        </p:nvCxnSpPr>
        <p:spPr>
          <a:xfrm>
            <a:off x="1906479" y="5140882"/>
            <a:ext cx="321001" cy="75"/>
          </a:xfrm>
          <a:prstGeom prst="line">
            <a:avLst/>
          </a:prstGeom>
          <a:ln w="25400">
            <a:solidFill>
              <a:srgbClr val="F04E39"/>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cxnSpLocks/>
          </p:cNvCxnSpPr>
          <p:nvPr/>
        </p:nvCxnSpPr>
        <p:spPr>
          <a:xfrm>
            <a:off x="4383816" y="5179113"/>
            <a:ext cx="321001" cy="75"/>
          </a:xfrm>
          <a:prstGeom prst="line">
            <a:avLst/>
          </a:prstGeom>
          <a:ln w="25400">
            <a:solidFill>
              <a:srgbClr val="F04E39"/>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cxnSpLocks/>
          </p:cNvCxnSpPr>
          <p:nvPr/>
        </p:nvCxnSpPr>
        <p:spPr>
          <a:xfrm>
            <a:off x="7472363" y="5140807"/>
            <a:ext cx="440034" cy="0"/>
          </a:xfrm>
          <a:prstGeom prst="line">
            <a:avLst/>
          </a:prstGeom>
          <a:ln w="25400">
            <a:solidFill>
              <a:srgbClr val="F04E39"/>
            </a:solidFill>
          </a:ln>
        </p:spPr>
        <p:style>
          <a:lnRef idx="1">
            <a:schemeClr val="accent1"/>
          </a:lnRef>
          <a:fillRef idx="0">
            <a:schemeClr val="accent1"/>
          </a:fillRef>
          <a:effectRef idx="0">
            <a:schemeClr val="accent1"/>
          </a:effectRef>
          <a:fontRef idx="minor">
            <a:schemeClr val="tx1"/>
          </a:fontRef>
        </p:style>
      </p:cxnSp>
      <p:pic>
        <p:nvPicPr>
          <p:cNvPr id="128" name="Picture 127"/>
          <p:cNvPicPr>
            <a:picLocks noChangeAspect="1"/>
          </p:cNvPicPr>
          <p:nvPr/>
        </p:nvPicPr>
        <p:blipFill>
          <a:blip r:embed="rId8"/>
          <a:stretch>
            <a:fillRect/>
          </a:stretch>
        </p:blipFill>
        <p:spPr>
          <a:xfrm>
            <a:off x="8032271" y="4700067"/>
            <a:ext cx="813535" cy="771220"/>
          </a:xfrm>
          <a:prstGeom prst="rect">
            <a:avLst/>
          </a:prstGeom>
        </p:spPr>
      </p:pic>
      <p:cxnSp>
        <p:nvCxnSpPr>
          <p:cNvPr id="131" name="Straight Connector 130"/>
          <p:cNvCxnSpPr>
            <a:cxnSpLocks/>
          </p:cNvCxnSpPr>
          <p:nvPr/>
        </p:nvCxnSpPr>
        <p:spPr>
          <a:xfrm flipV="1">
            <a:off x="8907287" y="5140807"/>
            <a:ext cx="476715" cy="2137"/>
          </a:xfrm>
          <a:prstGeom prst="line">
            <a:avLst/>
          </a:prstGeom>
          <a:ln w="25400">
            <a:solidFill>
              <a:srgbClr val="F04E39"/>
            </a:solidFill>
          </a:ln>
        </p:spPr>
        <p:style>
          <a:lnRef idx="1">
            <a:schemeClr val="accent1"/>
          </a:lnRef>
          <a:fillRef idx="0">
            <a:schemeClr val="accent1"/>
          </a:fillRef>
          <a:effectRef idx="0">
            <a:schemeClr val="accent1"/>
          </a:effectRef>
          <a:fontRef idx="minor">
            <a:schemeClr val="tx1"/>
          </a:fontRef>
        </p:style>
      </p:cxnSp>
      <p:pic>
        <p:nvPicPr>
          <p:cNvPr id="6" name="Graphic 5" descr="Renewable Energy outline">
            <a:extLst>
              <a:ext uri="{FF2B5EF4-FFF2-40B4-BE49-F238E27FC236}">
                <a16:creationId xmlns:a16="http://schemas.microsoft.com/office/drawing/2014/main" id="{9EF0355F-0E43-69C9-53C3-4C2E31C134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78082" y="4613118"/>
            <a:ext cx="914400" cy="914400"/>
          </a:xfrm>
          <a:prstGeom prst="rect">
            <a:avLst/>
          </a:prstGeom>
        </p:spPr>
      </p:pic>
      <p:sp>
        <p:nvSpPr>
          <p:cNvPr id="54" name="TextBox 53">
            <a:extLst>
              <a:ext uri="{FF2B5EF4-FFF2-40B4-BE49-F238E27FC236}">
                <a16:creationId xmlns:a16="http://schemas.microsoft.com/office/drawing/2014/main" id="{FB0BDB7F-2E6C-5D31-C425-C2DC0CB76AF4}"/>
              </a:ext>
            </a:extLst>
          </p:cNvPr>
          <p:cNvSpPr txBox="1"/>
          <p:nvPr/>
        </p:nvSpPr>
        <p:spPr>
          <a:xfrm>
            <a:off x="10724248" y="9744907"/>
            <a:ext cx="2251370" cy="954107"/>
          </a:xfrm>
          <a:prstGeom prst="rect">
            <a:avLst/>
          </a:prstGeom>
          <a:solidFill>
            <a:schemeClr val="accent3">
              <a:lumMod val="20000"/>
              <a:lumOff val="80000"/>
            </a:schemeClr>
          </a:solidFill>
        </p:spPr>
        <p:txBody>
          <a:bodyPr wrap="square" rtlCol="0">
            <a:spAutoFit/>
          </a:bodyPr>
          <a:lstStyle/>
          <a:p>
            <a:pPr>
              <a:spcAft>
                <a:spcPts val="200"/>
              </a:spcAft>
              <a:buSzPct val="150000"/>
            </a:pPr>
            <a:r>
              <a:rPr lang="en-US" sz="2800" dirty="0">
                <a:solidFill>
                  <a:schemeClr val="accent3">
                    <a:lumMod val="75000"/>
                  </a:schemeClr>
                </a:solidFill>
                <a:latin typeface="Arial Black" panose="020B0A04020102020204" pitchFamily="34" charset="0"/>
                <a:cs typeface="Arial" panose="020B0604020202020204" pitchFamily="34" charset="0"/>
              </a:rPr>
              <a:t> 37% </a:t>
            </a:r>
            <a:r>
              <a:rPr lang="en-US" sz="1400" dirty="0">
                <a:latin typeface="Arial" panose="020B0604020202020204" pitchFamily="34" charset="0"/>
                <a:cs typeface="Arial" panose="020B0604020202020204" pitchFamily="34" charset="0"/>
              </a:rPr>
              <a:t>of homes can accommodate families (2 bedroom +)</a:t>
            </a:r>
            <a:endParaRPr lang="en-US" sz="1100" dirty="0">
              <a:latin typeface="Arial" panose="020B0604020202020204" pitchFamily="34" charset="0"/>
              <a:cs typeface="Arial" panose="020B0604020202020204" pitchFamily="34" charset="0"/>
            </a:endParaRPr>
          </a:p>
        </p:txBody>
      </p:sp>
      <p:pic>
        <p:nvPicPr>
          <p:cNvPr id="3" name="Picture 1">
            <a:extLst>
              <a:ext uri="{FF2B5EF4-FFF2-40B4-BE49-F238E27FC236}">
                <a16:creationId xmlns:a16="http://schemas.microsoft.com/office/drawing/2014/main" id="{5E9638EE-7AA8-7579-8D3B-5D46CC8E02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9805" y="634217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4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8F4E7"/>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DFB1705-6DC1-40BC-A638-699BC8F93FC0}"/>
              </a:ext>
            </a:extLst>
          </p:cNvPr>
          <p:cNvSpPr/>
          <p:nvPr/>
        </p:nvSpPr>
        <p:spPr>
          <a:xfrm>
            <a:off x="7498166" y="1149671"/>
            <a:ext cx="5224141" cy="5330283"/>
          </a:xfrm>
          <a:prstGeom prst="ellipse">
            <a:avLst/>
          </a:prstGeom>
          <a:solidFill>
            <a:srgbClr val="F04E39"/>
          </a:solidFill>
          <a:ln>
            <a:solidFill>
              <a:srgbClr val="F04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1" name="Picture 10">
            <a:extLst>
              <a:ext uri="{FF2B5EF4-FFF2-40B4-BE49-F238E27FC236}">
                <a16:creationId xmlns:a16="http://schemas.microsoft.com/office/drawing/2014/main" id="{64F9807A-2C0A-424F-AFE1-237E1842A8C8}"/>
              </a:ext>
            </a:extLst>
          </p:cNvPr>
          <p:cNvPicPr/>
          <p:nvPr/>
        </p:nvPicPr>
        <p:blipFill>
          <a:blip r:embed="rId3">
            <a:extLst>
              <a:ext uri="{28A0092B-C50C-407E-A947-70E740481C1C}">
                <a14:useLocalDpi xmlns:a14="http://schemas.microsoft.com/office/drawing/2010/main" val="0"/>
              </a:ext>
            </a:extLst>
          </a:blip>
          <a:stretch>
            <a:fillRect/>
          </a:stretch>
        </p:blipFill>
        <p:spPr>
          <a:xfrm>
            <a:off x="510847" y="2469591"/>
            <a:ext cx="2377364" cy="576031"/>
          </a:xfrm>
          <a:prstGeom prst="rect">
            <a:avLst/>
          </a:prstGeom>
        </p:spPr>
      </p:pic>
      <p:pic>
        <p:nvPicPr>
          <p:cNvPr id="15" name="Picture 14" descr="Logo, company name&#10;&#10;Description automatically generated">
            <a:extLst>
              <a:ext uri="{FF2B5EF4-FFF2-40B4-BE49-F238E27FC236}">
                <a16:creationId xmlns:a16="http://schemas.microsoft.com/office/drawing/2014/main" id="{6DDC525C-6C9E-46BE-BFB0-BF54B2ED3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47" y="4086941"/>
            <a:ext cx="2057292" cy="923599"/>
          </a:xfrm>
          <a:prstGeom prst="rect">
            <a:avLst/>
          </a:prstGeom>
        </p:spPr>
      </p:pic>
      <p:sp>
        <p:nvSpPr>
          <p:cNvPr id="2" name="Arrow: Right 1">
            <a:extLst>
              <a:ext uri="{FF2B5EF4-FFF2-40B4-BE49-F238E27FC236}">
                <a16:creationId xmlns:a16="http://schemas.microsoft.com/office/drawing/2014/main" id="{A18D96A4-6E92-4E47-855D-B4C464899712}"/>
              </a:ext>
            </a:extLst>
          </p:cNvPr>
          <p:cNvSpPr/>
          <p:nvPr/>
        </p:nvSpPr>
        <p:spPr>
          <a:xfrm>
            <a:off x="3137576" y="2356338"/>
            <a:ext cx="564777" cy="560717"/>
          </a:xfrm>
          <a:prstGeom prst="rightArrow">
            <a:avLst/>
          </a:prstGeom>
          <a:solidFill>
            <a:srgbClr val="00AEB6"/>
          </a:solidFill>
          <a:ln>
            <a:solidFill>
              <a:srgbClr val="00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00AEB6"/>
              </a:solidFill>
              <a:latin typeface="Calibri" panose="020F0502020204030204"/>
            </a:endParaRPr>
          </a:p>
        </p:txBody>
      </p:sp>
      <p:sp>
        <p:nvSpPr>
          <p:cNvPr id="18" name="Arrow: Right 17">
            <a:extLst>
              <a:ext uri="{FF2B5EF4-FFF2-40B4-BE49-F238E27FC236}">
                <a16:creationId xmlns:a16="http://schemas.microsoft.com/office/drawing/2014/main" id="{11F7E6F5-DA33-4146-B95E-033B0829F7E1}"/>
              </a:ext>
            </a:extLst>
          </p:cNvPr>
          <p:cNvSpPr/>
          <p:nvPr/>
        </p:nvSpPr>
        <p:spPr>
          <a:xfrm>
            <a:off x="3137576" y="4268383"/>
            <a:ext cx="564777" cy="560717"/>
          </a:xfrm>
          <a:prstGeom prst="rightArrow">
            <a:avLst/>
          </a:prstGeom>
          <a:solidFill>
            <a:srgbClr val="00AEB6"/>
          </a:solidFill>
          <a:ln>
            <a:solidFill>
              <a:srgbClr val="00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00AEB6"/>
              </a:solidFill>
              <a:latin typeface="Calibri" panose="020F0502020204030204"/>
            </a:endParaRPr>
          </a:p>
        </p:txBody>
      </p:sp>
      <p:sp>
        <p:nvSpPr>
          <p:cNvPr id="6" name="TextBox 5">
            <a:extLst>
              <a:ext uri="{FF2B5EF4-FFF2-40B4-BE49-F238E27FC236}">
                <a16:creationId xmlns:a16="http://schemas.microsoft.com/office/drawing/2014/main" id="{0D199B95-DB96-46FD-80C7-914393FDD548}"/>
              </a:ext>
            </a:extLst>
          </p:cNvPr>
          <p:cNvSpPr txBox="1"/>
          <p:nvPr/>
        </p:nvSpPr>
        <p:spPr>
          <a:xfrm>
            <a:off x="3948826" y="2246525"/>
            <a:ext cx="2805988" cy="1315745"/>
          </a:xfrm>
          <a:prstGeom prst="rect">
            <a:avLst/>
          </a:prstGeom>
          <a:noFill/>
        </p:spPr>
        <p:txBody>
          <a:bodyPr wrap="square" lIns="68580" tIns="34290" rIns="68580" bIns="34290" rtlCol="0" anchor="t">
            <a:spAutoFit/>
          </a:bodyPr>
          <a:lstStyle/>
          <a:p>
            <a:pPr defTabSz="685800"/>
            <a:r>
              <a:rPr lang="en-US" sz="1350" dirty="0">
                <a:solidFill>
                  <a:prstClr val="black"/>
                </a:solidFill>
                <a:latin typeface="Arial"/>
                <a:cs typeface="Arial"/>
              </a:rPr>
              <a:t>Charitable Foundation affiliated with Vancity Credit Union. </a:t>
            </a:r>
            <a:r>
              <a:rPr lang="en-US" sz="1350" b="1" dirty="0">
                <a:solidFill>
                  <a:prstClr val="black"/>
                </a:solidFill>
                <a:latin typeface="Arial Black"/>
                <a:cs typeface="Arial"/>
              </a:rPr>
              <a:t>Operates and manages the Vancit</a:t>
            </a:r>
            <a:r>
              <a:rPr lang="en-US" sz="1350" dirty="0">
                <a:solidFill>
                  <a:prstClr val="black"/>
                </a:solidFill>
                <a:latin typeface="Arial Black"/>
                <a:cs typeface="Arial"/>
              </a:rPr>
              <a:t>y Affordable Housing Program and Accelerator Fund</a:t>
            </a:r>
          </a:p>
        </p:txBody>
      </p:sp>
      <p:sp>
        <p:nvSpPr>
          <p:cNvPr id="20" name="TextBox 19">
            <a:extLst>
              <a:ext uri="{FF2B5EF4-FFF2-40B4-BE49-F238E27FC236}">
                <a16:creationId xmlns:a16="http://schemas.microsoft.com/office/drawing/2014/main" id="{009B388F-59FA-4CE5-A968-BD7C0E32E315}"/>
              </a:ext>
            </a:extLst>
          </p:cNvPr>
          <p:cNvSpPr txBox="1"/>
          <p:nvPr/>
        </p:nvSpPr>
        <p:spPr>
          <a:xfrm>
            <a:off x="3948826" y="4210510"/>
            <a:ext cx="3097691" cy="1315745"/>
          </a:xfrm>
          <a:prstGeom prst="rect">
            <a:avLst/>
          </a:prstGeom>
          <a:noFill/>
        </p:spPr>
        <p:txBody>
          <a:bodyPr wrap="square" lIns="68580" tIns="34290" rIns="68580" bIns="34290" rtlCol="0" anchor="t">
            <a:spAutoFit/>
          </a:bodyPr>
          <a:lstStyle/>
          <a:p>
            <a:pPr defTabSz="685800"/>
            <a:r>
              <a:rPr lang="en-US" sz="1350" dirty="0">
                <a:solidFill>
                  <a:prstClr val="black"/>
                </a:solidFill>
                <a:latin typeface="Arial"/>
                <a:cs typeface="Arial"/>
              </a:rPr>
              <a:t>Vancity Credit Union: Investor partner in the Affordable Housing Program and Accelerator Fund, and contributes </a:t>
            </a:r>
            <a:r>
              <a:rPr lang="en-US" sz="1350" dirty="0">
                <a:solidFill>
                  <a:prstClr val="black"/>
                </a:solidFill>
                <a:latin typeface="Arial Black"/>
                <a:cs typeface="Arial"/>
              </a:rPr>
              <a:t>Community Business Real Estate Services &amp; Expertise and financing </a:t>
            </a:r>
          </a:p>
        </p:txBody>
      </p:sp>
      <p:pic>
        <p:nvPicPr>
          <p:cNvPr id="4" name="Picture 3">
            <a:extLst>
              <a:ext uri="{FF2B5EF4-FFF2-40B4-BE49-F238E27FC236}">
                <a16:creationId xmlns:a16="http://schemas.microsoft.com/office/drawing/2014/main" id="{4FE31D32-93B9-C4E0-BCAD-C828DA5AE5F2}"/>
              </a:ext>
            </a:extLst>
          </p:cNvPr>
          <p:cNvPicPr>
            <a:picLocks noChangeAspect="1"/>
          </p:cNvPicPr>
          <p:nvPr/>
        </p:nvPicPr>
        <p:blipFill>
          <a:blip r:embed="rId5"/>
          <a:stretch>
            <a:fillRect/>
          </a:stretch>
        </p:blipFill>
        <p:spPr>
          <a:xfrm>
            <a:off x="695951" y="4868382"/>
            <a:ext cx="2857500" cy="390525"/>
          </a:xfrm>
          <a:prstGeom prst="rect">
            <a:avLst/>
          </a:prstGeom>
        </p:spPr>
      </p:pic>
      <p:sp>
        <p:nvSpPr>
          <p:cNvPr id="5" name="Rectangle 4">
            <a:extLst>
              <a:ext uri="{FF2B5EF4-FFF2-40B4-BE49-F238E27FC236}">
                <a16:creationId xmlns:a16="http://schemas.microsoft.com/office/drawing/2014/main" id="{52B0567D-A53B-32E8-429C-0A8EE1E936CF}"/>
              </a:ext>
            </a:extLst>
          </p:cNvPr>
          <p:cNvSpPr/>
          <p:nvPr/>
        </p:nvSpPr>
        <p:spPr>
          <a:xfrm>
            <a:off x="0" y="0"/>
            <a:ext cx="12192000" cy="1011181"/>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758E47B-3D4B-6616-490E-55C21BDB70ED}"/>
              </a:ext>
            </a:extLst>
          </p:cNvPr>
          <p:cNvSpPr/>
          <p:nvPr/>
        </p:nvSpPr>
        <p:spPr>
          <a:xfrm>
            <a:off x="0" y="0"/>
            <a:ext cx="12192000" cy="1104595"/>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185298E-6970-011C-BA6D-5171CA614891}"/>
              </a:ext>
            </a:extLst>
          </p:cNvPr>
          <p:cNvSpPr txBox="1"/>
          <p:nvPr/>
        </p:nvSpPr>
        <p:spPr>
          <a:xfrm>
            <a:off x="379333" y="326831"/>
            <a:ext cx="10146460" cy="573747"/>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000" b="0" i="0" u="none" strike="noStrike" kern="1200" cap="none" spc="-2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rPr>
              <a:t>Who we are.</a:t>
            </a:r>
          </a:p>
        </p:txBody>
      </p:sp>
      <p:sp>
        <p:nvSpPr>
          <p:cNvPr id="3" name="TextBox 2">
            <a:extLst>
              <a:ext uri="{FF2B5EF4-FFF2-40B4-BE49-F238E27FC236}">
                <a16:creationId xmlns:a16="http://schemas.microsoft.com/office/drawing/2014/main" id="{A626E3E6-2CB4-12A6-C9BB-657A375C05F3}"/>
              </a:ext>
            </a:extLst>
          </p:cNvPr>
          <p:cNvSpPr txBox="1"/>
          <p:nvPr/>
        </p:nvSpPr>
        <p:spPr>
          <a:xfrm>
            <a:off x="8632380" y="1797036"/>
            <a:ext cx="2800075" cy="2677656"/>
          </a:xfrm>
          <a:prstGeom prst="rect">
            <a:avLst/>
          </a:prstGeom>
          <a:noFill/>
        </p:spPr>
        <p:txBody>
          <a:bodyPr wrap="square">
            <a:spAutoFit/>
          </a:bodyPr>
          <a:lstStyle/>
          <a:p>
            <a:r>
              <a:rPr lang="en-US" sz="2800" dirty="0">
                <a:solidFill>
                  <a:srgbClr val="F8F4E7"/>
                </a:solidFill>
                <a:latin typeface="Aptos Black" panose="020B0004020202020204" pitchFamily="34" charset="0"/>
              </a:rPr>
              <a:t>A transformed economy that protects the earth and guarantees equity for all.</a:t>
            </a:r>
          </a:p>
        </p:txBody>
      </p:sp>
      <p:pic>
        <p:nvPicPr>
          <p:cNvPr id="9" name="Picture 2">
            <a:extLst>
              <a:ext uri="{FF2B5EF4-FFF2-40B4-BE49-F238E27FC236}">
                <a16:creationId xmlns:a16="http://schemas.microsoft.com/office/drawing/2014/main" id="{EE1BCCAE-6F97-0EB3-4000-725FA622CB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0108" y="3953327"/>
            <a:ext cx="2753782" cy="25749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8955D70-A8DB-3605-D8E9-2F11EBA183C8}"/>
              </a:ext>
            </a:extLst>
          </p:cNvPr>
          <p:cNvSpPr txBox="1"/>
          <p:nvPr/>
        </p:nvSpPr>
        <p:spPr>
          <a:xfrm>
            <a:off x="215124" y="5466949"/>
            <a:ext cx="491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CE05EB-72AD-4670-8780-301613F4DFE1}" type="slidenum">
              <a:rPr kumimoji="0" lang="en-US" sz="1400" b="0" i="0" u="none" strike="noStrike" kern="1200" cap="none" spc="0" normalizeH="0" baseline="0" noProof="0" smtClean="0">
                <a:ln>
                  <a:noFill/>
                </a:ln>
                <a:solidFill>
                  <a:srgbClr val="F04E39"/>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US" sz="1800" b="0" i="0" u="none" strike="noStrike" kern="1200" cap="none" spc="0" normalizeH="0" baseline="0" noProof="0">
                <a:ln>
                  <a:noFill/>
                </a:ln>
                <a:solidFill>
                  <a:srgbClr val="F8F4E7"/>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462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E3788B-C974-D847-AA97-1FC19675D14E}"/>
              </a:ext>
            </a:extLst>
          </p:cNvPr>
          <p:cNvSpPr/>
          <p:nvPr/>
        </p:nvSpPr>
        <p:spPr>
          <a:xfrm>
            <a:off x="-1" y="0"/>
            <a:ext cx="5779700" cy="6282413"/>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A52AA26-DA3D-0D4E-A83C-019D5A25C18A}"/>
              </a:ext>
            </a:extLst>
          </p:cNvPr>
          <p:cNvSpPr txBox="1"/>
          <p:nvPr/>
        </p:nvSpPr>
        <p:spPr>
          <a:xfrm>
            <a:off x="513425" y="458915"/>
            <a:ext cx="5266274" cy="2480359"/>
          </a:xfrm>
          <a:prstGeom prst="rect">
            <a:avLst/>
          </a:prstGeom>
          <a:noFill/>
        </p:spPr>
        <p:txBody>
          <a:bodyPr wrap="square" lIns="90000" tIns="45720" rIns="91440" bIns="45720" rtlCol="0" anchor="t">
            <a:spAutoFit/>
          </a:bodyPr>
          <a:lstStyle/>
          <a:p>
            <a:pPr>
              <a:lnSpc>
                <a:spcPct val="75000"/>
              </a:lnSpc>
            </a:pPr>
            <a:r>
              <a:rPr lang="en-US" sz="6800" spc="-500" dirty="0">
                <a:solidFill>
                  <a:schemeClr val="bg1"/>
                </a:solidFill>
                <a:latin typeface="Arial Black"/>
                <a:ea typeface="+mn-lt"/>
                <a:cs typeface="Arial Black" panose="020B0604020202020204" pitchFamily="34" charset="0"/>
              </a:rPr>
              <a:t>We have a housing </a:t>
            </a:r>
          </a:p>
          <a:p>
            <a:pPr>
              <a:lnSpc>
                <a:spcPct val="75000"/>
              </a:lnSpc>
            </a:pPr>
            <a:r>
              <a:rPr lang="en-US" sz="6800" spc="-500" dirty="0">
                <a:solidFill>
                  <a:schemeClr val="bg1"/>
                </a:solidFill>
                <a:latin typeface="Arial Black"/>
                <a:ea typeface="+mn-lt"/>
                <a:cs typeface="Arial Black" panose="020B0604020202020204" pitchFamily="34" charset="0"/>
              </a:rPr>
              <a:t>crisis.</a:t>
            </a:r>
            <a:endParaRPr lang="en-US" dirty="0">
              <a:solidFill>
                <a:schemeClr val="bg1"/>
              </a:solidFill>
              <a:latin typeface="Arial Black"/>
            </a:endParaRPr>
          </a:p>
        </p:txBody>
      </p:sp>
      <p:sp>
        <p:nvSpPr>
          <p:cNvPr id="6" name="TextBox 5">
            <a:extLst>
              <a:ext uri="{FF2B5EF4-FFF2-40B4-BE49-F238E27FC236}">
                <a16:creationId xmlns:a16="http://schemas.microsoft.com/office/drawing/2014/main" id="{2310304A-374B-42CD-83AD-DCF931B05E30}"/>
              </a:ext>
            </a:extLst>
          </p:cNvPr>
          <p:cNvSpPr txBox="1"/>
          <p:nvPr/>
        </p:nvSpPr>
        <p:spPr>
          <a:xfrm>
            <a:off x="215124" y="6381349"/>
            <a:ext cx="491705" cy="369332"/>
          </a:xfrm>
          <a:prstGeom prst="rect">
            <a:avLst/>
          </a:prstGeom>
          <a:noFill/>
        </p:spPr>
        <p:txBody>
          <a:bodyPr wrap="square" rtlCol="0">
            <a:spAutoFit/>
          </a:bodyPr>
          <a:lstStyle/>
          <a:p>
            <a:fld id="{64CE05EB-72AD-4670-8780-301613F4DFE1}" type="slidenum">
              <a:rPr lang="en-US" sz="1400" smtClean="0">
                <a:solidFill>
                  <a:srgbClr val="F04E39"/>
                </a:solidFill>
                <a:latin typeface="Arial" panose="020B0604020202020204" pitchFamily="34" charset="0"/>
                <a:cs typeface="Arial" panose="020B0604020202020204" pitchFamily="34" charset="0"/>
              </a:rPr>
              <a:pPr/>
              <a:t>3</a:t>
            </a:fld>
            <a:r>
              <a:rPr lang="en-US">
                <a:solidFill>
                  <a:srgbClr val="F8F4E7"/>
                </a:solidFill>
                <a:latin typeface="Arial" panose="020B0604020202020204" pitchFamily="34" charset="0"/>
                <a:cs typeface="Arial" panose="020B0604020202020204" pitchFamily="34" charset="0"/>
              </a:rPr>
              <a:t> </a:t>
            </a:r>
            <a:endParaRPr lang="en-US" b="1">
              <a:solidFill>
                <a:schemeClr val="bg1"/>
              </a:solidFill>
              <a:latin typeface="Arial" panose="020B0604020202020204" pitchFamily="34" charset="0"/>
              <a:cs typeface="Arial" panose="020B0604020202020204" pitchFamily="34" charset="0"/>
            </a:endParaRPr>
          </a:p>
        </p:txBody>
      </p:sp>
      <p:pic>
        <p:nvPicPr>
          <p:cNvPr id="4" name="Picture 3" descr="A hand holding a building&#10;&#10;Description automatically generated">
            <a:extLst>
              <a:ext uri="{FF2B5EF4-FFF2-40B4-BE49-F238E27FC236}">
                <a16:creationId xmlns:a16="http://schemas.microsoft.com/office/drawing/2014/main" id="{6E3DEC67-8BC7-90CA-D719-FD54FB994750}"/>
              </a:ext>
            </a:extLst>
          </p:cNvPr>
          <p:cNvPicPr>
            <a:picLocks noChangeAspect="1"/>
          </p:cNvPicPr>
          <p:nvPr/>
        </p:nvPicPr>
        <p:blipFill>
          <a:blip r:embed="rId3"/>
          <a:stretch>
            <a:fillRect/>
          </a:stretch>
        </p:blipFill>
        <p:spPr>
          <a:xfrm>
            <a:off x="2794592" y="2593561"/>
            <a:ext cx="3597191" cy="3597191"/>
          </a:xfrm>
          <a:prstGeom prst="rect">
            <a:avLst/>
          </a:prstGeom>
        </p:spPr>
      </p:pic>
      <p:sp>
        <p:nvSpPr>
          <p:cNvPr id="8" name="TextBox 7">
            <a:extLst>
              <a:ext uri="{FF2B5EF4-FFF2-40B4-BE49-F238E27FC236}">
                <a16:creationId xmlns:a16="http://schemas.microsoft.com/office/drawing/2014/main" id="{C197DEA7-C81B-C6A3-63D8-3BCAAF66C253}"/>
              </a:ext>
            </a:extLst>
          </p:cNvPr>
          <p:cNvSpPr txBox="1"/>
          <p:nvPr/>
        </p:nvSpPr>
        <p:spPr>
          <a:xfrm>
            <a:off x="5969255" y="2146615"/>
            <a:ext cx="6148589" cy="4043351"/>
          </a:xfrm>
          <a:prstGeom prst="rect">
            <a:avLst/>
          </a:prstGeom>
          <a:noFill/>
        </p:spPr>
        <p:txBody>
          <a:bodyPr wrap="square" lIns="90000" tIns="45720" rIns="91440" bIns="45720" rtlCol="0" anchor="t">
            <a:spAutoFit/>
          </a:bodyPr>
          <a:lstStyle/>
          <a:p>
            <a:pPr algn="r">
              <a:lnSpc>
                <a:spcPct val="75000"/>
              </a:lnSpc>
            </a:pPr>
            <a:r>
              <a:rPr lang="en-US" sz="6800" spc="-500" dirty="0">
                <a:solidFill>
                  <a:srgbClr val="000000"/>
                </a:solidFill>
                <a:latin typeface="Arial Black"/>
                <a:ea typeface="+mn-lt"/>
              </a:rPr>
              <a:t>More </a:t>
            </a:r>
            <a:endParaRPr lang="en-US" dirty="0">
              <a:solidFill>
                <a:srgbClr val="000000"/>
              </a:solidFill>
              <a:latin typeface="Arial"/>
              <a:ea typeface="+mn-lt"/>
              <a:cs typeface="Arial"/>
            </a:endParaRPr>
          </a:p>
          <a:p>
            <a:pPr algn="r">
              <a:lnSpc>
                <a:spcPct val="75000"/>
              </a:lnSpc>
            </a:pPr>
            <a:r>
              <a:rPr lang="en-US" sz="6800" spc="-500" dirty="0">
                <a:solidFill>
                  <a:srgbClr val="000000"/>
                </a:solidFill>
                <a:latin typeface="Arial Black"/>
                <a:ea typeface="+mn-lt"/>
              </a:rPr>
              <a:t>non-profit community housing is </a:t>
            </a:r>
            <a:endParaRPr lang="en-US" dirty="0">
              <a:solidFill>
                <a:srgbClr val="000000"/>
              </a:solidFill>
              <a:latin typeface="Arial"/>
              <a:ea typeface="+mn-lt"/>
              <a:cs typeface="Arial"/>
            </a:endParaRPr>
          </a:p>
          <a:p>
            <a:pPr algn="r">
              <a:lnSpc>
                <a:spcPct val="75000"/>
              </a:lnSpc>
            </a:pPr>
            <a:r>
              <a:rPr lang="en-US" sz="6800" spc="-500" dirty="0">
                <a:solidFill>
                  <a:srgbClr val="000000"/>
                </a:solidFill>
                <a:latin typeface="Arial Black"/>
                <a:ea typeface="+mn-lt"/>
              </a:rPr>
              <a:t>a solution. </a:t>
            </a:r>
            <a:endParaRPr lang="en-US" dirty="0">
              <a:solidFill>
                <a:srgbClr val="000000"/>
              </a:solidFill>
              <a:cs typeface="Arial"/>
            </a:endParaRPr>
          </a:p>
        </p:txBody>
      </p:sp>
      <p:pic>
        <p:nvPicPr>
          <p:cNvPr id="9" name="Picture 8" descr="Logo&#10;&#10;Description automatically generated with medium confidence">
            <a:extLst>
              <a:ext uri="{FF2B5EF4-FFF2-40B4-BE49-F238E27FC236}">
                <a16:creationId xmlns:a16="http://schemas.microsoft.com/office/drawing/2014/main" id="{203808CD-E223-DEC3-3204-2B0656C396ED}"/>
              </a:ext>
            </a:extLst>
          </p:cNvPr>
          <p:cNvPicPr>
            <a:picLocks noChangeAspect="1"/>
          </p:cNvPicPr>
          <p:nvPr/>
        </p:nvPicPr>
        <p:blipFill>
          <a:blip r:embed="rId4"/>
          <a:stretch>
            <a:fillRect/>
          </a:stretch>
        </p:blipFill>
        <p:spPr>
          <a:xfrm>
            <a:off x="6402046" y="118450"/>
            <a:ext cx="2928520" cy="2882733"/>
          </a:xfrm>
          <a:prstGeom prst="rect">
            <a:avLst/>
          </a:prstGeom>
        </p:spPr>
      </p:pic>
    </p:spTree>
    <p:extLst>
      <p:ext uri="{BB962C8B-B14F-4D97-AF65-F5344CB8AC3E}">
        <p14:creationId xmlns:p14="http://schemas.microsoft.com/office/powerpoint/2010/main" val="129685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BF9952B1-A6C5-ADD0-64C2-10B1D30BF5FA}"/>
              </a:ext>
            </a:extLst>
          </p:cNvPr>
          <p:cNvSpPr/>
          <p:nvPr/>
        </p:nvSpPr>
        <p:spPr>
          <a:xfrm>
            <a:off x="9527567" y="3200966"/>
            <a:ext cx="840135" cy="9430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BE6027-D707-3A66-8D76-3EF2B9ADECF8}"/>
              </a:ext>
            </a:extLst>
          </p:cNvPr>
          <p:cNvSpPr/>
          <p:nvPr/>
        </p:nvSpPr>
        <p:spPr>
          <a:xfrm>
            <a:off x="6124823" y="2941163"/>
            <a:ext cx="2309265" cy="2438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AF5877-8ABA-F446-A18E-2535FD265FCB}"/>
              </a:ext>
            </a:extLst>
          </p:cNvPr>
          <p:cNvSpPr txBox="1"/>
          <p:nvPr/>
        </p:nvSpPr>
        <p:spPr>
          <a:xfrm>
            <a:off x="1137350" y="1537427"/>
            <a:ext cx="9865114" cy="1477520"/>
          </a:xfrm>
          <a:prstGeom prst="rect">
            <a:avLst/>
          </a:prstGeom>
          <a:noFill/>
        </p:spPr>
        <p:txBody>
          <a:bodyPr wrap="square" lIns="90000" tIns="45720" rIns="91440" bIns="45720" rtlCol="0" anchor="t">
            <a:spAutoFit/>
          </a:bodyPr>
          <a:lstStyle/>
          <a:p>
            <a:pPr algn="ctr">
              <a:lnSpc>
                <a:spcPct val="110000"/>
              </a:lnSpc>
            </a:pPr>
            <a:r>
              <a:rPr lang="en-US" sz="2800" dirty="0">
                <a:latin typeface="Arial"/>
                <a:cs typeface="Arial"/>
              </a:rPr>
              <a:t>To grow</a:t>
            </a:r>
            <a:r>
              <a:rPr lang="en-US" sz="2800" b="0" i="0" u="none" strike="noStrike" baseline="0" dirty="0">
                <a:latin typeface="Arial"/>
                <a:cs typeface="Arial"/>
              </a:rPr>
              <a:t> the supply of </a:t>
            </a:r>
            <a:r>
              <a:rPr lang="en-US" sz="2800" dirty="0">
                <a:latin typeface="Arial"/>
                <a:cs typeface="Arial"/>
              </a:rPr>
              <a:t>community-owned</a:t>
            </a:r>
            <a:r>
              <a:rPr lang="en-US" sz="2800" b="0" i="0" u="none" strike="noStrike" baseline="0" dirty="0">
                <a:latin typeface="Arial"/>
                <a:cs typeface="Arial"/>
              </a:rPr>
              <a:t> affordable </a:t>
            </a:r>
            <a:r>
              <a:rPr lang="en-US" sz="2800" dirty="0">
                <a:latin typeface="Arial"/>
                <a:cs typeface="Arial"/>
              </a:rPr>
              <a:t>rental housing for</a:t>
            </a:r>
            <a:r>
              <a:rPr lang="en-US" sz="2800" b="0" i="0" u="none" strike="noStrike" baseline="0" dirty="0">
                <a:latin typeface="Arial"/>
                <a:cs typeface="Arial"/>
              </a:rPr>
              <a:t> </a:t>
            </a:r>
            <a:r>
              <a:rPr lang="en-US" sz="2800" dirty="0">
                <a:latin typeface="Arial"/>
                <a:cs typeface="Arial"/>
              </a:rPr>
              <a:t>people with low</a:t>
            </a:r>
            <a:r>
              <a:rPr lang="en-US" sz="2800" b="0" i="0" u="none" strike="noStrike" baseline="0" dirty="0">
                <a:latin typeface="Arial"/>
                <a:cs typeface="Arial"/>
              </a:rPr>
              <a:t> </a:t>
            </a:r>
            <a:r>
              <a:rPr lang="en-US" sz="2800" dirty="0">
                <a:latin typeface="Arial"/>
                <a:cs typeface="Arial"/>
              </a:rPr>
              <a:t>to </a:t>
            </a:r>
            <a:r>
              <a:rPr lang="en-US" sz="2800" b="0" i="0" u="none" strike="noStrike" baseline="0" dirty="0">
                <a:latin typeface="Arial"/>
                <a:cs typeface="Arial"/>
              </a:rPr>
              <a:t>moderate </a:t>
            </a:r>
            <a:r>
              <a:rPr lang="en-US" sz="2800" dirty="0">
                <a:latin typeface="Arial"/>
                <a:cs typeface="Arial"/>
              </a:rPr>
              <a:t>incomes.</a:t>
            </a:r>
            <a:endParaRPr lang="en-US" sz="2800" b="1" dirty="0">
              <a:solidFill>
                <a:srgbClr val="000000"/>
              </a:solidFill>
              <a:effectLst/>
              <a:latin typeface="Arial" panose="020B0604020202020204" pitchFamily="34" charset="0"/>
              <a:ea typeface="Calibri" panose="020F0502020204030204" pitchFamily="34" charset="0"/>
            </a:endParaRPr>
          </a:p>
          <a:p>
            <a:pPr algn="ctr">
              <a:lnSpc>
                <a:spcPct val="110000"/>
              </a:lnSpc>
            </a:pPr>
            <a:endParaRPr lang="en-US" sz="2800" b="1" dirty="0">
              <a:latin typeface="Arial" panose="020B0604020202020204" pitchFamily="34" charset="0"/>
              <a:ea typeface="+mn-lt"/>
              <a:cs typeface="Arial" panose="020B0604020202020204" pitchFamily="34" charset="0"/>
            </a:endParaRPr>
          </a:p>
        </p:txBody>
      </p:sp>
      <p:grpSp>
        <p:nvGrpSpPr>
          <p:cNvPr id="3" name="Group 2">
            <a:extLst>
              <a:ext uri="{FF2B5EF4-FFF2-40B4-BE49-F238E27FC236}">
                <a16:creationId xmlns:a16="http://schemas.microsoft.com/office/drawing/2014/main" id="{5D045681-C2D5-4FE7-B25C-9406CB63D3E7}"/>
              </a:ext>
            </a:extLst>
          </p:cNvPr>
          <p:cNvGrpSpPr/>
          <p:nvPr/>
        </p:nvGrpSpPr>
        <p:grpSpPr>
          <a:xfrm>
            <a:off x="460976" y="2941163"/>
            <a:ext cx="10949040" cy="3097938"/>
            <a:chOff x="1771713" y="2363636"/>
            <a:chExt cx="9652608" cy="2433051"/>
          </a:xfrm>
        </p:grpSpPr>
        <p:sp>
          <p:nvSpPr>
            <p:cNvPr id="11" name="Rectangle 10"/>
            <p:cNvSpPr/>
            <p:nvPr/>
          </p:nvSpPr>
          <p:spPr>
            <a:xfrm>
              <a:off x="9173513" y="2363636"/>
              <a:ext cx="2035834" cy="19150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413574" y="2580511"/>
              <a:ext cx="740658" cy="740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43246" y="2363638"/>
              <a:ext cx="2035834" cy="19150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90833" y="2580512"/>
              <a:ext cx="740658" cy="740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20506" y="2363638"/>
              <a:ext cx="2035834" cy="1915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57315" y="3390178"/>
              <a:ext cx="1762216" cy="580130"/>
            </a:xfrm>
            <a:prstGeom prst="rect">
              <a:avLst/>
            </a:prstGeom>
            <a:noFill/>
          </p:spPr>
          <p:txBody>
            <a:bodyPr wrap="square" rtlCol="0">
              <a:spAutoFit/>
            </a:bodyPr>
            <a:lstStyle/>
            <a:p>
              <a:pPr lvl="0" algn="ctr"/>
              <a:r>
                <a:rPr lang="en-US" sz="1400" b="1" dirty="0">
                  <a:solidFill>
                    <a:schemeClr val="bg1"/>
                  </a:solidFill>
                  <a:latin typeface="Arial Black" panose="020B0A04020102020204" pitchFamily="34" charset="0"/>
                  <a:cs typeface="Arial" panose="020B0604020202020204" pitchFamily="34" charset="0"/>
                </a:rPr>
                <a:t>Community </a:t>
              </a:r>
            </a:p>
            <a:p>
              <a:pPr lvl="0" algn="ctr"/>
              <a:r>
                <a:rPr lang="en-US" sz="1400" b="1" dirty="0">
                  <a:solidFill>
                    <a:schemeClr val="bg1"/>
                  </a:solidFill>
                  <a:latin typeface="Arial Black" panose="020B0A04020102020204" pitchFamily="34" charset="0"/>
                  <a:cs typeface="Arial" panose="020B0604020202020204" pitchFamily="34" charset="0"/>
                </a:rPr>
                <a:t>Ownership and Land</a:t>
              </a:r>
            </a:p>
          </p:txBody>
        </p:sp>
        <p:sp>
          <p:nvSpPr>
            <p:cNvPr id="12" name="TextBox 11"/>
            <p:cNvSpPr txBox="1"/>
            <p:nvPr/>
          </p:nvSpPr>
          <p:spPr>
            <a:xfrm>
              <a:off x="4680055" y="3390178"/>
              <a:ext cx="1762216" cy="580130"/>
            </a:xfrm>
            <a:prstGeom prst="rect">
              <a:avLst/>
            </a:prstGeom>
            <a:noFill/>
          </p:spPr>
          <p:txBody>
            <a:bodyPr wrap="square" rtlCol="0">
              <a:spAutoFit/>
            </a:bodyPr>
            <a:lstStyle/>
            <a:p>
              <a:pPr lvl="0" algn="ctr"/>
              <a:r>
                <a:rPr lang="en-US" sz="1400" b="1" dirty="0">
                  <a:solidFill>
                    <a:schemeClr val="bg1"/>
                  </a:solidFill>
                  <a:latin typeface="Arial Black" panose="020B0A04020102020204" pitchFamily="34" charset="0"/>
                  <a:cs typeface="Arial" panose="020B0604020202020204" pitchFamily="34" charset="0"/>
                </a:rPr>
                <a:t>Affordable </a:t>
              </a:r>
            </a:p>
            <a:p>
              <a:pPr lvl="0" algn="ctr"/>
              <a:r>
                <a:rPr lang="en-US" sz="1400" b="1" dirty="0">
                  <a:solidFill>
                    <a:schemeClr val="bg1"/>
                  </a:solidFill>
                  <a:latin typeface="Arial Black" panose="020B0A04020102020204" pitchFamily="34" charset="0"/>
                  <a:cs typeface="Arial" panose="020B0604020202020204" pitchFamily="34" charset="0"/>
                </a:rPr>
                <a:t>Housing Projects and Homes  </a:t>
              </a:r>
            </a:p>
          </p:txBody>
        </p:sp>
        <p:sp>
          <p:nvSpPr>
            <p:cNvPr id="13" name="TextBox 12"/>
            <p:cNvSpPr txBox="1"/>
            <p:nvPr/>
          </p:nvSpPr>
          <p:spPr>
            <a:xfrm>
              <a:off x="9310321" y="3460543"/>
              <a:ext cx="1762216" cy="580130"/>
            </a:xfrm>
            <a:prstGeom prst="rect">
              <a:avLst/>
            </a:prstGeom>
            <a:noFill/>
          </p:spPr>
          <p:txBody>
            <a:bodyPr wrap="square" lIns="91440" tIns="45720" rIns="91440" bIns="45720" rtlCol="0" anchor="t">
              <a:spAutoFit/>
            </a:bodyPr>
            <a:lstStyle/>
            <a:p>
              <a:pPr algn="ctr"/>
              <a:r>
                <a:rPr lang="en-US" sz="1400" b="1" dirty="0">
                  <a:solidFill>
                    <a:schemeClr val="bg1"/>
                  </a:solidFill>
                  <a:latin typeface="Arial Black"/>
                  <a:cs typeface="Arial"/>
                </a:rPr>
                <a:t>Climate Resilience &amp; well-being</a:t>
              </a:r>
              <a:endParaRPr lang="en-US" sz="1400" b="1" dirty="0">
                <a:solidFill>
                  <a:schemeClr val="bg1"/>
                </a:solidFill>
                <a:latin typeface="Arial Black" panose="020B0A0402010202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5326357" y="2736661"/>
              <a:ext cx="487847" cy="395324"/>
            </a:xfrm>
            <a:prstGeom prst="rect">
              <a:avLst/>
            </a:prstGeom>
          </p:spPr>
        </p:pic>
        <p:sp>
          <p:nvSpPr>
            <p:cNvPr id="20" name="Oval 19"/>
            <p:cNvSpPr/>
            <p:nvPr/>
          </p:nvSpPr>
          <p:spPr>
            <a:xfrm>
              <a:off x="2968094" y="2580512"/>
              <a:ext cx="740658" cy="740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3060705" y="2736661"/>
              <a:ext cx="555436" cy="370918"/>
            </a:xfrm>
            <a:prstGeom prst="rect">
              <a:avLst/>
            </a:prstGeom>
          </p:spPr>
        </p:pic>
        <p:sp>
          <p:nvSpPr>
            <p:cNvPr id="7" name="Left-Right Arrow 6"/>
            <p:cNvSpPr/>
            <p:nvPr/>
          </p:nvSpPr>
          <p:spPr>
            <a:xfrm>
              <a:off x="1771713" y="4396810"/>
              <a:ext cx="9652608" cy="399877"/>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8" name="Picture 17"/>
            <p:cNvPicPr>
              <a:picLocks noChangeAspect="1"/>
            </p:cNvPicPr>
            <p:nvPr/>
          </p:nvPicPr>
          <p:blipFill>
            <a:blip r:embed="rId5"/>
            <a:stretch>
              <a:fillRect/>
            </a:stretch>
          </p:blipFill>
          <p:spPr>
            <a:xfrm>
              <a:off x="9886766" y="2687655"/>
              <a:ext cx="496657" cy="534861"/>
            </a:xfrm>
            <a:prstGeom prst="rect">
              <a:avLst/>
            </a:prstGeom>
          </p:spPr>
        </p:pic>
      </p:grpSp>
      <p:sp>
        <p:nvSpPr>
          <p:cNvPr id="25" name="Rectangle 24">
            <a:extLst>
              <a:ext uri="{FF2B5EF4-FFF2-40B4-BE49-F238E27FC236}">
                <a16:creationId xmlns:a16="http://schemas.microsoft.com/office/drawing/2014/main" id="{926B4EC3-C3F9-CF12-45F1-88D9388CD5B1}"/>
              </a:ext>
            </a:extLst>
          </p:cNvPr>
          <p:cNvSpPr/>
          <p:nvPr/>
        </p:nvSpPr>
        <p:spPr>
          <a:xfrm>
            <a:off x="0" y="0"/>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Title 3">
            <a:extLst>
              <a:ext uri="{FF2B5EF4-FFF2-40B4-BE49-F238E27FC236}">
                <a16:creationId xmlns:a16="http://schemas.microsoft.com/office/drawing/2014/main" id="{A5545A3E-5AC7-9E2D-7AA2-73FAEAED0C07}"/>
              </a:ext>
            </a:extLst>
          </p:cNvPr>
          <p:cNvSpPr txBox="1">
            <a:spLocks/>
          </p:cNvSpPr>
          <p:nvPr/>
        </p:nvSpPr>
        <p:spPr>
          <a:xfrm>
            <a:off x="313161" y="100230"/>
            <a:ext cx="7139136" cy="93610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a:solidFill>
                  <a:schemeClr val="bg1"/>
                </a:solidFill>
                <a:latin typeface="Arial Black" panose="020B0A04020102020204" pitchFamily="34" charset="0"/>
              </a:rPr>
              <a:t>Program Goals. </a:t>
            </a:r>
          </a:p>
        </p:txBody>
      </p:sp>
      <p:sp>
        <p:nvSpPr>
          <p:cNvPr id="27" name="TextBox 26">
            <a:extLst>
              <a:ext uri="{FF2B5EF4-FFF2-40B4-BE49-F238E27FC236}">
                <a16:creationId xmlns:a16="http://schemas.microsoft.com/office/drawing/2014/main" id="{1300CC1A-6F24-E629-D74C-0B96598558A0}"/>
              </a:ext>
            </a:extLst>
          </p:cNvPr>
          <p:cNvSpPr txBox="1"/>
          <p:nvPr/>
        </p:nvSpPr>
        <p:spPr>
          <a:xfrm>
            <a:off x="6318437" y="4337821"/>
            <a:ext cx="1998898" cy="738664"/>
          </a:xfrm>
          <a:prstGeom prst="rect">
            <a:avLst/>
          </a:prstGeom>
          <a:noFill/>
        </p:spPr>
        <p:txBody>
          <a:bodyPr wrap="square" lIns="91440" tIns="45720" rIns="91440" bIns="45720" rtlCol="0" anchor="t">
            <a:spAutoFit/>
          </a:bodyPr>
          <a:lstStyle/>
          <a:p>
            <a:pPr algn="ctr"/>
            <a:r>
              <a:rPr lang="en-US" sz="1400" b="1" dirty="0">
                <a:solidFill>
                  <a:schemeClr val="bg1"/>
                </a:solidFill>
                <a:latin typeface="Arial Black"/>
                <a:cs typeface="Arial"/>
              </a:rPr>
              <a:t>Advance Reconciliation &amp; </a:t>
            </a:r>
            <a:endParaRPr lang="en-US" sz="1400" b="1" dirty="0">
              <a:solidFill>
                <a:schemeClr val="bg1"/>
              </a:solidFill>
              <a:latin typeface="Arial Black" panose="020B0A04020102020204" pitchFamily="34" charset="0"/>
              <a:cs typeface="Arial" panose="020B0604020202020204" pitchFamily="34" charset="0"/>
            </a:endParaRPr>
          </a:p>
          <a:p>
            <a:pPr algn="ctr"/>
            <a:r>
              <a:rPr lang="en-US" sz="1400" b="1" dirty="0">
                <a:solidFill>
                  <a:schemeClr val="bg1"/>
                </a:solidFill>
                <a:latin typeface="Arial Black"/>
                <a:cs typeface="Arial"/>
              </a:rPr>
              <a:t>Equity</a:t>
            </a:r>
            <a:endParaRPr lang="en-US" sz="1400" b="1" dirty="0">
              <a:solidFill>
                <a:schemeClr val="bg1"/>
              </a:solidFill>
              <a:latin typeface="Arial Black" panose="020B0A04020102020204" pitchFamily="34" charset="0"/>
              <a:cs typeface="Arial" panose="020B0604020202020204" pitchFamily="34" charset="0"/>
            </a:endParaRPr>
          </a:p>
        </p:txBody>
      </p:sp>
      <p:pic>
        <p:nvPicPr>
          <p:cNvPr id="14" name="Graphic 15" descr="Feather outline">
            <a:extLst>
              <a:ext uri="{FF2B5EF4-FFF2-40B4-BE49-F238E27FC236}">
                <a16:creationId xmlns:a16="http://schemas.microsoft.com/office/drawing/2014/main" id="{F75C5E4D-845B-052D-54D4-E88A129323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4125" y="3429017"/>
            <a:ext cx="501269" cy="519630"/>
          </a:xfrm>
          <a:prstGeom prst="rect">
            <a:avLst/>
          </a:prstGeom>
        </p:spPr>
      </p:pic>
      <p:pic>
        <p:nvPicPr>
          <p:cNvPr id="15" name="Picture 1">
            <a:extLst>
              <a:ext uri="{FF2B5EF4-FFF2-40B4-BE49-F238E27FC236}">
                <a16:creationId xmlns:a16="http://schemas.microsoft.com/office/drawing/2014/main" id="{1FD1F53D-872A-FC49-3372-0BFF3DB6A1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9805" y="634217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AC04042-9077-CC50-9CF2-55ACB236727F}"/>
              </a:ext>
            </a:extLst>
          </p:cNvPr>
          <p:cNvSpPr txBox="1"/>
          <p:nvPr/>
        </p:nvSpPr>
        <p:spPr>
          <a:xfrm>
            <a:off x="215124" y="6381349"/>
            <a:ext cx="491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CE05EB-72AD-4670-8780-301613F4DFE1}" type="slidenum">
              <a:rPr kumimoji="0" lang="en-US" sz="1400" b="0" i="0" u="none" strike="noStrike" kern="1200" cap="none" spc="0" normalizeH="0" baseline="0" noProof="0" smtClean="0">
                <a:ln>
                  <a:noFill/>
                </a:ln>
                <a:solidFill>
                  <a:srgbClr val="F04E39"/>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US" sz="1800" b="0" i="0" u="none" strike="noStrike" kern="1200" cap="none" spc="0" normalizeH="0" baseline="0" noProof="0">
                <a:ln>
                  <a:noFill/>
                </a:ln>
                <a:solidFill>
                  <a:srgbClr val="F8F4E7"/>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638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A9A0DEE4-DD50-41DF-8BF8-8A079129CAA6}"/>
              </a:ext>
            </a:extLst>
          </p:cNvPr>
          <p:cNvSpPr/>
          <p:nvPr/>
        </p:nvSpPr>
        <p:spPr>
          <a:xfrm rot="5400000">
            <a:off x="3842850" y="2138964"/>
            <a:ext cx="4487705" cy="3008147"/>
          </a:xfrm>
          <a:prstGeom prst="homePlat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23067" y="2613804"/>
            <a:ext cx="11145865" cy="327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E3788B-C974-D847-AA97-1FC19675D14E}"/>
              </a:ext>
            </a:extLst>
          </p:cNvPr>
          <p:cNvSpPr/>
          <p:nvPr/>
        </p:nvSpPr>
        <p:spPr>
          <a:xfrm>
            <a:off x="-4" y="-4860"/>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Box 2"/>
          <p:cNvSpPr txBox="1"/>
          <p:nvPr/>
        </p:nvSpPr>
        <p:spPr>
          <a:xfrm>
            <a:off x="586596" y="5632444"/>
            <a:ext cx="4779035" cy="507831"/>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Canadian Housing and Mortgage Corporation</a:t>
            </a:r>
          </a:p>
          <a:p>
            <a:endParaRPr lang="en-US"/>
          </a:p>
        </p:txBody>
      </p:sp>
      <p:pic>
        <p:nvPicPr>
          <p:cNvPr id="16" name="Content Placeholder 3"/>
          <p:cNvPicPr>
            <a:picLocks noChangeAspect="1"/>
          </p:cNvPicPr>
          <p:nvPr/>
        </p:nvPicPr>
        <p:blipFill rotWithShape="1">
          <a:blip r:embed="rId3"/>
          <a:srcRect t="7740"/>
          <a:stretch/>
        </p:blipFill>
        <p:spPr>
          <a:xfrm>
            <a:off x="842721" y="2753109"/>
            <a:ext cx="10506550" cy="2320508"/>
          </a:xfrm>
          <a:prstGeom prst="rect">
            <a:avLst/>
          </a:prstGeom>
        </p:spPr>
      </p:pic>
      <p:sp>
        <p:nvSpPr>
          <p:cNvPr id="9" name="Rectangle 8"/>
          <p:cNvSpPr/>
          <p:nvPr/>
        </p:nvSpPr>
        <p:spPr>
          <a:xfrm>
            <a:off x="5986732" y="2613804"/>
            <a:ext cx="3088257" cy="13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rot="5400000">
            <a:off x="3874028" y="2107789"/>
            <a:ext cx="4425354" cy="3008145"/>
          </a:xfrm>
          <a:custGeom>
            <a:avLst/>
            <a:gdLst>
              <a:gd name="connsiteX0" fmla="*/ 0 w 5020574"/>
              <a:gd name="connsiteY0" fmla="*/ 0 h 2616681"/>
              <a:gd name="connsiteX1" fmla="*/ 3712234 w 5020574"/>
              <a:gd name="connsiteY1" fmla="*/ 0 h 2616681"/>
              <a:gd name="connsiteX2" fmla="*/ 5020574 w 5020574"/>
              <a:gd name="connsiteY2" fmla="*/ 1308341 h 2616681"/>
              <a:gd name="connsiteX3" fmla="*/ 3712234 w 5020574"/>
              <a:gd name="connsiteY3" fmla="*/ 2616681 h 2616681"/>
              <a:gd name="connsiteX4" fmla="*/ 0 w 5020574"/>
              <a:gd name="connsiteY4" fmla="*/ 2616681 h 2616681"/>
              <a:gd name="connsiteX5" fmla="*/ 0 w 5020574"/>
              <a:gd name="connsiteY5" fmla="*/ 0 h 2616681"/>
              <a:gd name="connsiteX0" fmla="*/ 0 w 4425354"/>
              <a:gd name="connsiteY0" fmla="*/ 0 h 2616681"/>
              <a:gd name="connsiteX1" fmla="*/ 3712234 w 4425354"/>
              <a:gd name="connsiteY1" fmla="*/ 0 h 2616681"/>
              <a:gd name="connsiteX2" fmla="*/ 4425354 w 4425354"/>
              <a:gd name="connsiteY2" fmla="*/ 1308341 h 2616681"/>
              <a:gd name="connsiteX3" fmla="*/ 3712234 w 4425354"/>
              <a:gd name="connsiteY3" fmla="*/ 2616681 h 2616681"/>
              <a:gd name="connsiteX4" fmla="*/ 0 w 4425354"/>
              <a:gd name="connsiteY4" fmla="*/ 2616681 h 2616681"/>
              <a:gd name="connsiteX5" fmla="*/ 0 w 4425354"/>
              <a:gd name="connsiteY5" fmla="*/ 0 h 26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354" h="2616681">
                <a:moveTo>
                  <a:pt x="0" y="0"/>
                </a:moveTo>
                <a:lnTo>
                  <a:pt x="3712234" y="0"/>
                </a:lnTo>
                <a:lnTo>
                  <a:pt x="4425354" y="1308341"/>
                </a:lnTo>
                <a:lnTo>
                  <a:pt x="3712234" y="2616681"/>
                </a:lnTo>
                <a:lnTo>
                  <a:pt x="0" y="2616681"/>
                </a:lnTo>
                <a:lnTo>
                  <a:pt x="0" y="0"/>
                </a:lnTo>
                <a:close/>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F4B120B-14DC-144D-8078-2842C69E82BD}"/>
              </a:ext>
            </a:extLst>
          </p:cNvPr>
          <p:cNvSpPr txBox="1"/>
          <p:nvPr/>
        </p:nvSpPr>
        <p:spPr>
          <a:xfrm>
            <a:off x="5121394" y="1545617"/>
            <a:ext cx="1949203" cy="1169551"/>
          </a:xfrm>
          <a:prstGeom prst="rect">
            <a:avLst/>
          </a:prstGeom>
          <a:noFill/>
        </p:spPr>
        <p:txBody>
          <a:bodyPr wrap="square" lIns="90000" tIns="45720" rIns="91440" bIns="45720" rtlCol="0" anchor="t">
            <a:spAutoFit/>
          </a:bodyPr>
          <a:lstStyle/>
          <a:p>
            <a:pPr algn="ctr"/>
            <a:r>
              <a:rPr lang="en-US" sz="1400" dirty="0">
                <a:solidFill>
                  <a:schemeClr val="tx2"/>
                </a:solidFill>
                <a:latin typeface="Arial Black" panose="020B0A04020102020204" pitchFamily="34" charset="0"/>
                <a:ea typeface="+mn-lt"/>
                <a:cs typeface="Arial" panose="020B0604020202020204" pitchFamily="34" charset="0"/>
              </a:rPr>
              <a:t>Low to moderate income households</a:t>
            </a:r>
          </a:p>
          <a:p>
            <a:pPr algn="ctr"/>
            <a:r>
              <a:rPr lang="en-US" sz="1400" dirty="0">
                <a:latin typeface="Arial" panose="020B0604020202020204" pitchFamily="34" charset="0"/>
                <a:ea typeface="+mn-lt"/>
                <a:cs typeface="Arial" panose="020B0604020202020204" pitchFamily="34" charset="0"/>
              </a:rPr>
              <a:t>Approx. $20,000 to $100,000</a:t>
            </a:r>
          </a:p>
        </p:txBody>
      </p:sp>
      <p:pic>
        <p:nvPicPr>
          <p:cNvPr id="15" name="Picture 14">
            <a:extLst>
              <a:ext uri="{FF2B5EF4-FFF2-40B4-BE49-F238E27FC236}">
                <a16:creationId xmlns:a16="http://schemas.microsoft.com/office/drawing/2014/main" id="{3717F992-665E-43EA-A4D3-689E2CC5EED0}"/>
              </a:ext>
            </a:extLst>
          </p:cNvPr>
          <p:cNvPicPr>
            <a:picLocks noChangeAspect="1"/>
          </p:cNvPicPr>
          <p:nvPr/>
        </p:nvPicPr>
        <p:blipFill>
          <a:blip r:embed="rId4"/>
          <a:stretch>
            <a:fillRect/>
          </a:stretch>
        </p:blipFill>
        <p:spPr>
          <a:xfrm>
            <a:off x="5043371" y="2762173"/>
            <a:ext cx="2105247" cy="184920"/>
          </a:xfrm>
          <a:prstGeom prst="rect">
            <a:avLst/>
          </a:prstGeom>
        </p:spPr>
      </p:pic>
      <p:sp>
        <p:nvSpPr>
          <p:cNvPr id="13" name="Title 3">
            <a:extLst>
              <a:ext uri="{FF2B5EF4-FFF2-40B4-BE49-F238E27FC236}">
                <a16:creationId xmlns:a16="http://schemas.microsoft.com/office/drawing/2014/main" id="{3AA5293C-6A90-464A-B057-BAA9122F98B2}"/>
              </a:ext>
            </a:extLst>
          </p:cNvPr>
          <p:cNvSpPr txBox="1">
            <a:spLocks/>
          </p:cNvSpPr>
          <p:nvPr/>
        </p:nvSpPr>
        <p:spPr>
          <a:xfrm>
            <a:off x="202424" y="153695"/>
            <a:ext cx="7658876" cy="93610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a:solidFill>
                  <a:schemeClr val="bg1"/>
                </a:solidFill>
                <a:latin typeface="Arial Black" panose="020B0A04020102020204" pitchFamily="34" charset="0"/>
              </a:rPr>
              <a:t>Housing Focus.</a:t>
            </a:r>
          </a:p>
        </p:txBody>
      </p:sp>
      <p:pic>
        <p:nvPicPr>
          <p:cNvPr id="4" name="Picture 1">
            <a:extLst>
              <a:ext uri="{FF2B5EF4-FFF2-40B4-BE49-F238E27FC236}">
                <a16:creationId xmlns:a16="http://schemas.microsoft.com/office/drawing/2014/main" id="{D62BEED3-E305-75E7-5E90-06FCC07DBE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9805" y="634217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63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E3788B-C974-D847-AA97-1FC19675D14E}"/>
              </a:ext>
            </a:extLst>
          </p:cNvPr>
          <p:cNvSpPr/>
          <p:nvPr/>
        </p:nvSpPr>
        <p:spPr>
          <a:xfrm>
            <a:off x="0" y="0"/>
            <a:ext cx="12192000" cy="1104595"/>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CAF5877-8ABA-F446-A18E-2535FD265FCB}"/>
              </a:ext>
            </a:extLst>
          </p:cNvPr>
          <p:cNvSpPr txBox="1"/>
          <p:nvPr/>
        </p:nvSpPr>
        <p:spPr>
          <a:xfrm>
            <a:off x="379333" y="326831"/>
            <a:ext cx="10146460" cy="597792"/>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200" b="0" i="0" u="none" strike="noStrike" kern="1200" cap="none" spc="-2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rPr>
              <a:t>Program </a:t>
            </a:r>
            <a:r>
              <a:rPr lang="en-US" sz="4200" spc="-200" dirty="0">
                <a:solidFill>
                  <a:schemeClr val="bg1"/>
                </a:solidFill>
                <a:latin typeface="Arial Black" panose="020B0604020202020204" pitchFamily="34" charset="0"/>
                <a:ea typeface="+mn-lt"/>
                <a:cs typeface="Arial Black" panose="020B0604020202020204" pitchFamily="34" charset="0"/>
              </a:rPr>
              <a:t>Tools.</a:t>
            </a:r>
            <a:endParaRPr kumimoji="0" lang="en-US" sz="4200" b="0" i="0" u="none" strike="noStrike" kern="1200" cap="none" spc="-2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endParaRPr>
          </a:p>
        </p:txBody>
      </p:sp>
      <p:sp>
        <p:nvSpPr>
          <p:cNvPr id="3" name="TextBox 2">
            <a:extLst>
              <a:ext uri="{FF2B5EF4-FFF2-40B4-BE49-F238E27FC236}">
                <a16:creationId xmlns:a16="http://schemas.microsoft.com/office/drawing/2014/main" id="{870359AB-2190-5E5B-08AF-49C21E0A6634}"/>
              </a:ext>
            </a:extLst>
          </p:cNvPr>
          <p:cNvSpPr txBox="1"/>
          <p:nvPr/>
        </p:nvSpPr>
        <p:spPr>
          <a:xfrm>
            <a:off x="379333" y="1251454"/>
            <a:ext cx="9962846" cy="428578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endParaRPr lang="en-US" sz="1600" dirty="0">
              <a:latin typeface="Calibri"/>
              <a:cs typeface="Calibri"/>
            </a:endParaRPr>
          </a:p>
          <a:p>
            <a:pPr defTabSz="685800"/>
            <a:r>
              <a:rPr lang="en-US" sz="2400" b="1" dirty="0">
                <a:latin typeface="Arial Black"/>
                <a:cs typeface="Arial"/>
              </a:rPr>
              <a:t>1. Project Grants</a:t>
            </a:r>
            <a:endParaRPr lang="en-US" sz="1600" dirty="0">
              <a:cs typeface="Calibri" panose="020F0502020204030204"/>
            </a:endParaRPr>
          </a:p>
          <a:p>
            <a:pPr lvl="1" defTabSz="685800"/>
            <a:r>
              <a:rPr lang="en-US" dirty="0">
                <a:latin typeface="Arial"/>
                <a:cs typeface="Arial"/>
              </a:rPr>
              <a:t>For the vision, feasibility, business planning phases of housing (re)development or acquisition affordable rental housing projects</a:t>
            </a:r>
          </a:p>
          <a:p>
            <a:pPr marL="742950" lvl="1" indent="-285750" defTabSz="685800">
              <a:buFont typeface="Arial" panose="020B0604020202020204" pitchFamily="34" charset="0"/>
              <a:buChar char="•"/>
            </a:pPr>
            <a:endParaRPr lang="en-US" sz="1200" i="0" dirty="0">
              <a:effectLst/>
              <a:latin typeface="arial"/>
              <a:cs typeface="arial"/>
            </a:endParaRPr>
          </a:p>
          <a:p>
            <a:pPr lvl="1" defTabSz="685800"/>
            <a:endParaRPr lang="en-US" sz="1200" i="0" dirty="0">
              <a:effectLst/>
              <a:latin typeface="arial"/>
              <a:cs typeface="arial"/>
            </a:endParaRPr>
          </a:p>
          <a:p>
            <a:pPr defTabSz="685800"/>
            <a:r>
              <a:rPr lang="en-US" sz="2400" dirty="0">
                <a:latin typeface="Arial Black" panose="020B0A04020102020204" pitchFamily="34" charset="0"/>
                <a:cs typeface="Arial"/>
              </a:rPr>
              <a:t>2. Low-cost flexible loans</a:t>
            </a:r>
          </a:p>
          <a:p>
            <a:pPr lvl="1" defTabSz="685800"/>
            <a:r>
              <a:rPr lang="en-US" dirty="0">
                <a:latin typeface="Arial"/>
                <a:cs typeface="Arial"/>
              </a:rPr>
              <a:t>To support expenses during the early phases of affordable housing development or acquisition when project risk is high, and timing is sensitive</a:t>
            </a:r>
            <a:r>
              <a:rPr lang="en-US" sz="1400" dirty="0">
                <a:latin typeface="Arial"/>
                <a:cs typeface="Arial"/>
              </a:rPr>
              <a:t>.</a:t>
            </a:r>
          </a:p>
          <a:p>
            <a:pPr marL="171450" indent="-171450" defTabSz="685800">
              <a:buFont typeface="Arial" panose="020B0604020202020204" pitchFamily="34" charset="0"/>
              <a:buChar char="•"/>
            </a:pPr>
            <a:endParaRPr lang="en-US" sz="1400" dirty="0">
              <a:latin typeface="Arial"/>
              <a:cs typeface="Arial"/>
            </a:endParaRPr>
          </a:p>
          <a:p>
            <a:pPr marL="171450" indent="-171450" defTabSz="685800">
              <a:buFont typeface="Arial" panose="020B0604020202020204" pitchFamily="34" charset="0"/>
              <a:buChar char="•"/>
            </a:pPr>
            <a:endParaRPr lang="en-US" sz="1400" dirty="0">
              <a:latin typeface="Arial"/>
              <a:cs typeface="Arial"/>
            </a:endParaRPr>
          </a:p>
          <a:p>
            <a:pPr defTabSz="685800"/>
            <a:r>
              <a:rPr lang="en-US" sz="2400" b="1" dirty="0">
                <a:latin typeface="Arial Black"/>
                <a:cs typeface="Arial"/>
              </a:rPr>
              <a:t>3. Capacity Building Grants</a:t>
            </a:r>
          </a:p>
          <a:p>
            <a:pPr lvl="1" defTabSz="685800"/>
            <a:r>
              <a:rPr lang="en-US" dirty="0">
                <a:latin typeface="Arial"/>
                <a:cs typeface="Arial"/>
              </a:rPr>
              <a:t>To </a:t>
            </a:r>
            <a:r>
              <a:rPr lang="en-US" i="0" dirty="0">
                <a:effectLst/>
                <a:latin typeface="arial"/>
                <a:cs typeface="arial"/>
              </a:rPr>
              <a:t>help organizations strengthen their ability to grow their affordable housing real-estate development goals.</a:t>
            </a:r>
            <a:endParaRPr lang="en-US" dirty="0">
              <a:latin typeface="Arial"/>
              <a:cs typeface="Arial"/>
            </a:endParaRPr>
          </a:p>
          <a:p>
            <a:pPr marL="171450" indent="-171450" defTabSz="685800">
              <a:buFont typeface="Arial" panose="020B0604020202020204" pitchFamily="34" charset="0"/>
              <a:buChar char="•"/>
            </a:pPr>
            <a:endParaRPr lang="en-US" sz="1400" dirty="0">
              <a:latin typeface="Arial"/>
              <a:cs typeface="Arial"/>
            </a:endParaRPr>
          </a:p>
          <a:p>
            <a:pPr defTabSz="685800"/>
            <a:endParaRPr lang="en-US" sz="1200" b="1" dirty="0">
              <a:latin typeface="Arial"/>
              <a:cs typeface="Arial"/>
            </a:endParaRPr>
          </a:p>
        </p:txBody>
      </p:sp>
      <p:pic>
        <p:nvPicPr>
          <p:cNvPr id="5" name="Picture 4" descr="A picture containing shape&#10;&#10;Description automatically generated">
            <a:extLst>
              <a:ext uri="{FF2B5EF4-FFF2-40B4-BE49-F238E27FC236}">
                <a16:creationId xmlns:a16="http://schemas.microsoft.com/office/drawing/2014/main" id="{B199A8AB-0000-4C9B-0D8F-BA3145E08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0561" y="4297406"/>
            <a:ext cx="1703236" cy="1711790"/>
          </a:xfrm>
          <a:prstGeom prst="rect">
            <a:avLst/>
          </a:prstGeom>
        </p:spPr>
      </p:pic>
      <p:pic>
        <p:nvPicPr>
          <p:cNvPr id="4" name="Picture 3" descr="Website&#10;&#10;Description automatically generated">
            <a:extLst>
              <a:ext uri="{FF2B5EF4-FFF2-40B4-BE49-F238E27FC236}">
                <a16:creationId xmlns:a16="http://schemas.microsoft.com/office/drawing/2014/main" id="{EE7680B1-A2E4-F8E7-BA7F-FF120D623D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860" y="4779864"/>
            <a:ext cx="10709741" cy="2458665"/>
          </a:xfrm>
          <a:prstGeom prst="rect">
            <a:avLst/>
          </a:prstGeom>
          <a:noFill/>
          <a:ln>
            <a:noFill/>
          </a:ln>
        </p:spPr>
      </p:pic>
    </p:spTree>
    <p:extLst>
      <p:ext uri="{BB962C8B-B14F-4D97-AF65-F5344CB8AC3E}">
        <p14:creationId xmlns:p14="http://schemas.microsoft.com/office/powerpoint/2010/main" val="325025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F58DBB0-D67C-44B5-BE9C-5ADDBA6949E3}"/>
              </a:ext>
            </a:extLst>
          </p:cNvPr>
          <p:cNvSpPr/>
          <p:nvPr/>
        </p:nvSpPr>
        <p:spPr>
          <a:xfrm>
            <a:off x="537644" y="3645135"/>
            <a:ext cx="711181" cy="6742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F0139024-C887-DFE1-A66E-4C000B5C9FB5}"/>
              </a:ext>
            </a:extLst>
          </p:cNvPr>
          <p:cNvSpPr/>
          <p:nvPr/>
        </p:nvSpPr>
        <p:spPr>
          <a:xfrm>
            <a:off x="537644" y="1532141"/>
            <a:ext cx="711181" cy="6742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F4B120B-14DC-144D-8078-2842C69E82BD}"/>
              </a:ext>
            </a:extLst>
          </p:cNvPr>
          <p:cNvSpPr txBox="1"/>
          <p:nvPr/>
        </p:nvSpPr>
        <p:spPr>
          <a:xfrm>
            <a:off x="665077" y="1594652"/>
            <a:ext cx="8355906" cy="2069797"/>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b="1" dirty="0">
                <a:latin typeface="Arial Black" panose="020B0A04020102020204" pitchFamily="34" charset="0"/>
                <a:cs typeface="Arial"/>
              </a:rPr>
              <a:t>Project Based Grants </a:t>
            </a:r>
          </a:p>
          <a:p>
            <a:pPr marL="457200" marR="0" lvl="0" indent="-4572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Vision and Concept – up to $15,000</a:t>
            </a:r>
          </a:p>
          <a:p>
            <a:pPr marL="457200" marR="0" lvl="0" indent="-4572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Feasibility Study – up to $30,000</a:t>
            </a:r>
          </a:p>
          <a:p>
            <a:pPr marL="457200" marR="0" lvl="0" indent="-4572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Business Planning – up to $50,000</a:t>
            </a:r>
          </a:p>
          <a:p>
            <a:pPr marL="457200" marR="0" lvl="0" indent="-457200" algn="l" defTabSz="914400" rtl="0" eaLnBrk="1" fontAlgn="auto" latinLnBrk="0" hangingPunct="1">
              <a:lnSpc>
                <a:spcPct val="100000"/>
              </a:lnSpc>
              <a:spcBef>
                <a:spcPts val="0"/>
              </a:spcBef>
              <a:spcAft>
                <a:spcPts val="500"/>
              </a:spcAft>
              <a:buClrTx/>
              <a:buSzTx/>
              <a:buFont typeface="+mj-lt"/>
              <a:buAutoNum type="alphaLcParenR"/>
              <a:tabLst/>
              <a:defRPr/>
            </a:pPr>
            <a:endParaRPr kumimoji="0" lang="en-US" sz="2300" b="1" i="0" u="none" strike="noStrike" kern="1200" cap="none" spc="0" normalizeH="0" baseline="0" noProof="0" dirty="0">
              <a:ln>
                <a:noFill/>
              </a:ln>
              <a:solidFill>
                <a:srgbClr val="F04E39"/>
              </a:solidFill>
              <a:effectLst/>
              <a:uLnTx/>
              <a:uFillTx/>
              <a:latin typeface="Arial Black" panose="020B0A04020102020204" pitchFamily="34" charset="0"/>
              <a:ea typeface="+mn-ea"/>
              <a:cs typeface="Arial"/>
            </a:endParaRPr>
          </a:p>
        </p:txBody>
      </p:sp>
      <p:sp>
        <p:nvSpPr>
          <p:cNvPr id="18" name="Rectangle 17">
            <a:extLst>
              <a:ext uri="{FF2B5EF4-FFF2-40B4-BE49-F238E27FC236}">
                <a16:creationId xmlns:a16="http://schemas.microsoft.com/office/drawing/2014/main" id="{3832A15E-294E-A96E-0B82-E59CBCAD5DB5}"/>
              </a:ext>
            </a:extLst>
          </p:cNvPr>
          <p:cNvSpPr/>
          <p:nvPr/>
        </p:nvSpPr>
        <p:spPr>
          <a:xfrm>
            <a:off x="0" y="-1124"/>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F4B120B-14DC-144D-8078-2842C69E82BD}"/>
              </a:ext>
            </a:extLst>
          </p:cNvPr>
          <p:cNvSpPr txBox="1"/>
          <p:nvPr/>
        </p:nvSpPr>
        <p:spPr>
          <a:xfrm>
            <a:off x="215124" y="341337"/>
            <a:ext cx="11976876" cy="573747"/>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000" b="0" i="0" u="none" strike="noStrike" kern="1200" cap="none" spc="-1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rPr>
              <a:t>Grant Products</a:t>
            </a:r>
          </a:p>
        </p:txBody>
      </p:sp>
      <p:sp>
        <p:nvSpPr>
          <p:cNvPr id="5" name="TextBox 4">
            <a:extLst>
              <a:ext uri="{FF2B5EF4-FFF2-40B4-BE49-F238E27FC236}">
                <a16:creationId xmlns:a16="http://schemas.microsoft.com/office/drawing/2014/main" id="{5974AF7E-23D0-B012-4374-7848986F4494}"/>
              </a:ext>
            </a:extLst>
          </p:cNvPr>
          <p:cNvSpPr txBox="1"/>
          <p:nvPr/>
        </p:nvSpPr>
        <p:spPr>
          <a:xfrm>
            <a:off x="665077" y="3702802"/>
            <a:ext cx="6342528" cy="2954655"/>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b="1" dirty="0">
                <a:latin typeface="Arial Black" panose="020B0A04020102020204" pitchFamily="34" charset="0"/>
                <a:cs typeface="Arial"/>
              </a:rPr>
              <a:t>Capacity Building Grants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No minimum or max. We work 1:1 with organizations to determine their need.</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Looking for big impact and potential to create more housing</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Availability dependent on annual funding available </a:t>
            </a:r>
          </a:p>
          <a:p>
            <a:pPr marR="0" lvl="0" algn="l" defTabSz="914400" rtl="0" eaLnBrk="1" fontAlgn="auto" latinLnBrk="0" hangingPunct="1">
              <a:lnSpc>
                <a:spcPct val="100000"/>
              </a:lnSpc>
              <a:spcBef>
                <a:spcPts val="0"/>
              </a:spcBef>
              <a:spcAft>
                <a:spcPts val="500"/>
              </a:spcAft>
              <a:buClrTx/>
              <a:buSzTx/>
              <a:tabLst/>
              <a:defRPr/>
            </a:pPr>
            <a:endParaRPr kumimoji="0" lang="en-US" sz="2300" b="1" i="0" u="none" strike="noStrike" kern="1200" cap="none" spc="0" normalizeH="0" baseline="0" noProof="0" dirty="0">
              <a:ln>
                <a:noFill/>
              </a:ln>
              <a:solidFill>
                <a:srgbClr val="F04E39"/>
              </a:solidFill>
              <a:effectLst/>
              <a:uLnTx/>
              <a:uFillTx/>
              <a:latin typeface="Arial Black" panose="020B0A04020102020204" pitchFamily="34" charset="0"/>
              <a:ea typeface="+mn-ea"/>
              <a:cs typeface="Arial"/>
            </a:endParaRPr>
          </a:p>
        </p:txBody>
      </p:sp>
      <p:pic>
        <p:nvPicPr>
          <p:cNvPr id="14" name="Picture 1">
            <a:extLst>
              <a:ext uri="{FF2B5EF4-FFF2-40B4-BE49-F238E27FC236}">
                <a16:creationId xmlns:a16="http://schemas.microsoft.com/office/drawing/2014/main" id="{D1784416-4738-F8A2-E1CA-3616D31F4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805" y="634217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con&#10;&#10;Description automatically generated">
            <a:extLst>
              <a:ext uri="{FF2B5EF4-FFF2-40B4-BE49-F238E27FC236}">
                <a16:creationId xmlns:a16="http://schemas.microsoft.com/office/drawing/2014/main" id="{A82A7CD3-1751-1560-CE08-A68EE5665B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3220" y="1480008"/>
            <a:ext cx="5758780" cy="6325428"/>
          </a:xfrm>
          <a:prstGeom prst="rect">
            <a:avLst/>
          </a:prstGeom>
        </p:spPr>
      </p:pic>
    </p:spTree>
    <p:extLst>
      <p:ext uri="{BB962C8B-B14F-4D97-AF65-F5344CB8AC3E}">
        <p14:creationId xmlns:p14="http://schemas.microsoft.com/office/powerpoint/2010/main" val="258419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24" y="6381349"/>
            <a:ext cx="491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CE05EB-72AD-4670-8780-301613F4DFE1}" type="slidenum">
              <a:rPr kumimoji="0" lang="en-US" sz="1400" b="0" i="0" u="none" strike="noStrike" kern="1200" cap="none" spc="0" normalizeH="0" baseline="0" noProof="0" smtClean="0">
                <a:ln>
                  <a:noFill/>
                </a:ln>
                <a:solidFill>
                  <a:srgbClr val="F04E39"/>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en-US" sz="1800" b="0" i="0" u="none" strike="noStrike" kern="1200" cap="none" spc="0" normalizeH="0" baseline="0" noProof="0">
                <a:ln>
                  <a:noFill/>
                </a:ln>
                <a:solidFill>
                  <a:srgbClr val="F8F4E7"/>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322752" y="2921695"/>
            <a:ext cx="10215940" cy="15392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F4B120B-14DC-144D-8078-2842C69E82BD}"/>
              </a:ext>
            </a:extLst>
          </p:cNvPr>
          <p:cNvSpPr txBox="1"/>
          <p:nvPr/>
        </p:nvSpPr>
        <p:spPr>
          <a:xfrm>
            <a:off x="2046008" y="1205609"/>
            <a:ext cx="8355906" cy="1497846"/>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2300" b="1" i="0" u="none" strike="noStrike" kern="1200" cap="none" spc="0" normalizeH="0" baseline="0" noProof="0" dirty="0">
                <a:ln>
                  <a:noFill/>
                </a:ln>
                <a:effectLst/>
                <a:uLnTx/>
                <a:uFillTx/>
                <a:latin typeface="Arial Black" panose="020B0A04020102020204" pitchFamily="34" charset="0"/>
                <a:ea typeface="+mn-ea"/>
                <a:cs typeface="Arial"/>
              </a:rPr>
              <a:t>Pre-development loan </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To support with soft costs associated with the rezoning, working drawings, and development permit processes etc.</a:t>
            </a:r>
            <a:r>
              <a:rPr lang="en-US" sz="1600" dirty="0">
                <a:solidFill>
                  <a:prstClr val="black"/>
                </a:solidFill>
                <a:latin typeface="Arial" panose="020B0604020202020204" pitchFamily="34" charset="0"/>
                <a:ea typeface="+mn-lt"/>
                <a:cs typeface="Arial" panose="020B0604020202020204" pitchFamily="34" charset="0"/>
              </a:rPr>
              <a:t> prior to construction.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 </a:t>
            </a:r>
          </a:p>
          <a:p>
            <a:pPr marL="742950" lvl="1" indent="-285750">
              <a:buFont typeface="Arial" panose="020B0604020202020204" pitchFamily="34" charset="0"/>
              <a:buChar char="•"/>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Repaid when construction financing secured, usually within 2-3 years</a:t>
            </a:r>
          </a:p>
          <a:p>
            <a:pPr marL="742950" lvl="1" indent="-285750">
              <a:buFont typeface="Arial" panose="020B0604020202020204" pitchFamily="34" charset="0"/>
              <a:buChar char="•"/>
              <a:defRPr/>
            </a:pPr>
            <a:r>
              <a:rPr lang="en-US" sz="1400" dirty="0">
                <a:solidFill>
                  <a:prstClr val="black"/>
                </a:solidFill>
                <a:latin typeface="Arial" panose="020B0604020202020204" pitchFamily="34" charset="0"/>
                <a:ea typeface="+mn-lt"/>
                <a:cs typeface="Arial" panose="020B0604020202020204" pitchFamily="34" charset="0"/>
              </a:rPr>
              <a:t>2% simple interest rate</a:t>
            </a:r>
          </a:p>
        </p:txBody>
      </p:sp>
      <p:sp>
        <p:nvSpPr>
          <p:cNvPr id="22" name="TextBox 21">
            <a:extLst>
              <a:ext uri="{FF2B5EF4-FFF2-40B4-BE49-F238E27FC236}">
                <a16:creationId xmlns:a16="http://schemas.microsoft.com/office/drawing/2014/main" id="{DF4B120B-14DC-144D-8078-2842C69E82BD}"/>
              </a:ext>
            </a:extLst>
          </p:cNvPr>
          <p:cNvSpPr txBox="1"/>
          <p:nvPr/>
        </p:nvSpPr>
        <p:spPr>
          <a:xfrm>
            <a:off x="2012045" y="2848508"/>
            <a:ext cx="8120435" cy="1713290"/>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2300" b="1" u="none" strike="noStrike" kern="1200" cap="none" spc="0" normalizeH="0" baseline="0" noProof="0" dirty="0">
                <a:ln>
                  <a:noFill/>
                </a:ln>
                <a:effectLst/>
                <a:uLnTx/>
                <a:uFillTx/>
                <a:latin typeface="Arial Black" panose="020B0A04020102020204" pitchFamily="34" charset="0"/>
                <a:ea typeface="+mn-ea"/>
                <a:cs typeface="Arial"/>
              </a:rPr>
              <a:t>Pre-construction equity </a:t>
            </a:r>
            <a:r>
              <a:rPr kumimoji="0" lang="en-US" sz="2300" b="1" i="0" u="none" strike="noStrike" kern="1200" cap="none" spc="0" normalizeH="0" baseline="0" noProof="0" dirty="0">
                <a:ln>
                  <a:noFill/>
                </a:ln>
                <a:effectLst/>
                <a:uLnTx/>
                <a:uFillTx/>
                <a:latin typeface="Arial Black" panose="020B0A04020102020204" pitchFamily="34" charset="0"/>
                <a:ea typeface="+mn-ea"/>
                <a:cs typeface="Arial"/>
              </a:rPr>
              <a:t>loan </a:t>
            </a:r>
          </a:p>
          <a:p>
            <a:pPr marL="0" marR="0" lvl="0" indent="0" algn="l" defTabSz="914400" rtl="0" eaLnBrk="1" fontAlgn="auto" latinLnBrk="0" hangingPunct="1">
              <a:lnSpc>
                <a:spcPct val="100000"/>
              </a:lnSpc>
              <a:spcBef>
                <a:spcPts val="0"/>
              </a:spcBef>
              <a:spcAft>
                <a:spcPts val="500"/>
              </a:spcAft>
              <a:buClrTx/>
              <a:buSzTx/>
              <a:buFontTx/>
              <a:buNone/>
              <a:tabLst/>
              <a:defRPr/>
            </a:pPr>
            <a:r>
              <a:rPr lang="en-US" sz="1600" dirty="0">
                <a:solidFill>
                  <a:prstClr val="black"/>
                </a:solidFill>
                <a:latin typeface="Arial" panose="020B0604020202020204" pitchFamily="34" charset="0"/>
                <a:ea typeface="+mn-lt"/>
                <a:cs typeface="Arial" panose="020B0604020202020204" pitchFamily="34" charset="0"/>
              </a:rPr>
              <a:t>Contributes to on-going pre-construction costs and project equity by remaining in the project up to ten years post occupancy.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742950" lvl="1" indent="-285750">
              <a:buFont typeface="Arial" panose="020B0604020202020204" pitchFamily="34" charset="0"/>
              <a:buChar char="•"/>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Typically repaid 5-7 years post occupancy with first refinancing</a:t>
            </a:r>
          </a:p>
          <a:p>
            <a:pPr marL="742950" lvl="1" indent="-285750">
              <a:buFont typeface="Arial" panose="020B0604020202020204" pitchFamily="34" charset="0"/>
              <a:buChar char="•"/>
              <a:defRPr/>
            </a:pPr>
            <a:r>
              <a:rPr lang="en-US" sz="1400" dirty="0">
                <a:solidFill>
                  <a:prstClr val="black"/>
                </a:solidFill>
                <a:latin typeface="Arial" panose="020B0604020202020204" pitchFamily="34" charset="0"/>
                <a:ea typeface="+mn-lt"/>
                <a:cs typeface="Arial" panose="020B0604020202020204" pitchFamily="34" charset="0"/>
              </a:rPr>
              <a:t>2% simple interest rate</a:t>
            </a:r>
          </a:p>
          <a:p>
            <a:pPr lvl="1">
              <a:defRPr/>
            </a:pPr>
            <a:endParaRPr lang="en-US" sz="1400" dirty="0">
              <a:solidFill>
                <a:prstClr val="black"/>
              </a:solidFill>
              <a:latin typeface="Arial" panose="020B0604020202020204" pitchFamily="34" charset="0"/>
              <a:ea typeface="+mn-lt"/>
              <a:cs typeface="Arial" panose="020B0604020202020204" pitchFamily="34" charset="0"/>
            </a:endParaRPr>
          </a:p>
        </p:txBody>
      </p:sp>
      <p:sp>
        <p:nvSpPr>
          <p:cNvPr id="35" name="TextBox 34">
            <a:extLst>
              <a:ext uri="{FF2B5EF4-FFF2-40B4-BE49-F238E27FC236}">
                <a16:creationId xmlns:a16="http://schemas.microsoft.com/office/drawing/2014/main" id="{DF4B120B-14DC-144D-8078-2842C69E82BD}"/>
              </a:ext>
            </a:extLst>
          </p:cNvPr>
          <p:cNvSpPr txBox="1"/>
          <p:nvPr/>
        </p:nvSpPr>
        <p:spPr>
          <a:xfrm>
            <a:off x="2100091" y="4604791"/>
            <a:ext cx="8032389" cy="1623521"/>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2300" b="1" i="0" u="none" strike="noStrike" kern="1200" cap="none" spc="0" normalizeH="0" baseline="0" noProof="0" dirty="0">
                <a:ln>
                  <a:noFill/>
                </a:ln>
                <a:effectLst/>
                <a:uLnTx/>
                <a:uFillTx/>
                <a:latin typeface="Arial Black" panose="020B0A04020102020204" pitchFamily="34" charset="0"/>
                <a:ea typeface="+mn-ea"/>
                <a:cs typeface="Arial"/>
              </a:rPr>
              <a:t>Acquisition loans </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To support the acquisition of land or adjacent sites that increase units and financial viability of a project, including turn-key units or existing multi-unit residential buildings.  </a:t>
            </a:r>
          </a:p>
          <a:p>
            <a:pPr marL="742950" lvl="1" indent="-285750">
              <a:spcAft>
                <a:spcPts val="500"/>
              </a:spcAft>
              <a:buFont typeface="Arial" panose="020B0604020202020204" pitchFamily="34" charset="0"/>
              <a:buChar char="•"/>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Repayment upon securing mortgage and/or first refinancing </a:t>
            </a:r>
          </a:p>
          <a:p>
            <a:pPr marL="742950" lvl="1" indent="-285750">
              <a:spcAft>
                <a:spcPts val="500"/>
              </a:spcAft>
              <a:buFont typeface="Arial" panose="020B0604020202020204" pitchFamily="34" charset="0"/>
              <a:buChar char="•"/>
              <a:defRPr/>
            </a:pPr>
            <a:r>
              <a:rPr lang="en-US" sz="1400" dirty="0">
                <a:solidFill>
                  <a:prstClr val="black"/>
                </a:solidFill>
                <a:latin typeface="Arial" panose="020B0604020202020204" pitchFamily="34" charset="0"/>
                <a:ea typeface="+mn-lt"/>
                <a:cs typeface="Arial" panose="020B0604020202020204" pitchFamily="34" charset="0"/>
              </a:rPr>
              <a:t>Typically, 2-5% simple interest rate. </a:t>
            </a:r>
            <a:endParaRPr kumimoji="0" lang="en-US" sz="1400" b="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p:txBody>
      </p:sp>
      <p:grpSp>
        <p:nvGrpSpPr>
          <p:cNvPr id="8" name="Group 7"/>
          <p:cNvGrpSpPr/>
          <p:nvPr/>
        </p:nvGrpSpPr>
        <p:grpSpPr>
          <a:xfrm>
            <a:off x="498823" y="1263426"/>
            <a:ext cx="1213844" cy="1213844"/>
            <a:chOff x="1279190" y="1322063"/>
            <a:chExt cx="1213844" cy="1213844"/>
          </a:xfrm>
        </p:grpSpPr>
        <p:sp>
          <p:nvSpPr>
            <p:cNvPr id="19" name="Oval 18"/>
            <p:cNvSpPr/>
            <p:nvPr/>
          </p:nvSpPr>
          <p:spPr>
            <a:xfrm>
              <a:off x="1279190" y="1322063"/>
              <a:ext cx="1213844" cy="12138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lum bright="100000" contrast="-70000"/>
            </a:blip>
            <a:stretch>
              <a:fillRect/>
            </a:stretch>
          </p:blipFill>
          <p:spPr>
            <a:xfrm>
              <a:off x="1612531" y="1527411"/>
              <a:ext cx="569921" cy="802542"/>
            </a:xfrm>
            <a:prstGeom prst="rect">
              <a:avLst/>
            </a:prstGeom>
          </p:spPr>
        </p:pic>
      </p:grpSp>
      <p:grpSp>
        <p:nvGrpSpPr>
          <p:cNvPr id="3" name="Group 2"/>
          <p:cNvGrpSpPr/>
          <p:nvPr/>
        </p:nvGrpSpPr>
        <p:grpSpPr>
          <a:xfrm>
            <a:off x="510202" y="2851856"/>
            <a:ext cx="1213844" cy="1213844"/>
            <a:chOff x="1279190" y="2861315"/>
            <a:chExt cx="1213844" cy="1213844"/>
          </a:xfrm>
        </p:grpSpPr>
        <p:sp>
          <p:nvSpPr>
            <p:cNvPr id="30" name="Oval 29"/>
            <p:cNvSpPr/>
            <p:nvPr/>
          </p:nvSpPr>
          <p:spPr>
            <a:xfrm>
              <a:off x="1279190" y="2861315"/>
              <a:ext cx="1213844" cy="12138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4">
              <a:lum bright="100000" contrast="-70000"/>
            </a:blip>
            <a:stretch>
              <a:fillRect/>
            </a:stretch>
          </p:blipFill>
          <p:spPr>
            <a:xfrm>
              <a:off x="1515800" y="3110942"/>
              <a:ext cx="763381" cy="572536"/>
            </a:xfrm>
            <a:prstGeom prst="rect">
              <a:avLst/>
            </a:prstGeom>
          </p:spPr>
        </p:pic>
      </p:grpSp>
      <p:grpSp>
        <p:nvGrpSpPr>
          <p:cNvPr id="4" name="Group 3"/>
          <p:cNvGrpSpPr/>
          <p:nvPr/>
        </p:nvGrpSpPr>
        <p:grpSpPr>
          <a:xfrm>
            <a:off x="498823" y="4546780"/>
            <a:ext cx="1213844" cy="1213844"/>
            <a:chOff x="1279190" y="4458199"/>
            <a:chExt cx="1213844" cy="1213844"/>
          </a:xfrm>
        </p:grpSpPr>
        <p:sp>
          <p:nvSpPr>
            <p:cNvPr id="31" name="Oval 30"/>
            <p:cNvSpPr/>
            <p:nvPr/>
          </p:nvSpPr>
          <p:spPr>
            <a:xfrm>
              <a:off x="1279190" y="4458199"/>
              <a:ext cx="1213844" cy="12138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5">
              <a:lum bright="100000" contrast="-70000"/>
            </a:blip>
            <a:stretch>
              <a:fillRect/>
            </a:stretch>
          </p:blipFill>
          <p:spPr>
            <a:xfrm>
              <a:off x="1515800" y="4709883"/>
              <a:ext cx="690254" cy="690254"/>
            </a:xfrm>
            <a:prstGeom prst="rect">
              <a:avLst/>
            </a:prstGeom>
          </p:spPr>
        </p:pic>
      </p:grpSp>
      <p:sp>
        <p:nvSpPr>
          <p:cNvPr id="18" name="Rectangle 17">
            <a:extLst>
              <a:ext uri="{FF2B5EF4-FFF2-40B4-BE49-F238E27FC236}">
                <a16:creationId xmlns:a16="http://schemas.microsoft.com/office/drawing/2014/main" id="{3832A15E-294E-A96E-0B82-E59CBCAD5DB5}"/>
              </a:ext>
            </a:extLst>
          </p:cNvPr>
          <p:cNvSpPr/>
          <p:nvPr/>
        </p:nvSpPr>
        <p:spPr>
          <a:xfrm>
            <a:off x="0" y="-1124"/>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F4B120B-14DC-144D-8078-2842C69E82BD}"/>
              </a:ext>
            </a:extLst>
          </p:cNvPr>
          <p:cNvSpPr txBox="1"/>
          <p:nvPr/>
        </p:nvSpPr>
        <p:spPr>
          <a:xfrm>
            <a:off x="178507" y="340996"/>
            <a:ext cx="11976876" cy="573747"/>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000" b="0" i="0" u="none" strike="noStrike" kern="1200" cap="none" spc="-1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rPr>
              <a:t>Loan Products</a:t>
            </a:r>
          </a:p>
        </p:txBody>
      </p:sp>
      <p:sp>
        <p:nvSpPr>
          <p:cNvPr id="28" name="Oval 27">
            <a:extLst>
              <a:ext uri="{FF2B5EF4-FFF2-40B4-BE49-F238E27FC236}">
                <a16:creationId xmlns:a16="http://schemas.microsoft.com/office/drawing/2014/main" id="{F2670A19-AD66-2B47-67E6-9FC75CB95D13}"/>
              </a:ext>
            </a:extLst>
          </p:cNvPr>
          <p:cNvSpPr/>
          <p:nvPr/>
        </p:nvSpPr>
        <p:spPr>
          <a:xfrm>
            <a:off x="10148682" y="2544558"/>
            <a:ext cx="2006701" cy="20805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439A18-DA61-1BBD-CD17-0D58E69DC6F7}"/>
              </a:ext>
            </a:extLst>
          </p:cNvPr>
          <p:cNvSpPr txBox="1"/>
          <p:nvPr/>
        </p:nvSpPr>
        <p:spPr>
          <a:xfrm>
            <a:off x="10222426" y="3066721"/>
            <a:ext cx="2006700" cy="1015663"/>
          </a:xfrm>
          <a:prstGeom prst="rect">
            <a:avLst/>
          </a:prstGeom>
          <a:noFill/>
        </p:spPr>
        <p:txBody>
          <a:bodyPr wrap="square" rtlCol="0">
            <a:spAutoFit/>
          </a:bodyPr>
          <a:lstStyle/>
          <a:p>
            <a:r>
              <a:rPr lang="en-US" sz="1600" b="1" dirty="0">
                <a:solidFill>
                  <a:schemeClr val="bg1"/>
                </a:solidFill>
                <a:latin typeface="Arial Black" panose="020B0A04020102020204" pitchFamily="34" charset="0"/>
              </a:rPr>
              <a:t>average loan size. </a:t>
            </a:r>
            <a:r>
              <a:rPr lang="en-US" sz="2800" b="1" dirty="0">
                <a:solidFill>
                  <a:schemeClr val="bg1"/>
                </a:solidFill>
                <a:latin typeface="Arial Black" panose="020B0A04020102020204" pitchFamily="34" charset="0"/>
              </a:rPr>
              <a:t>$500,000</a:t>
            </a:r>
            <a:endParaRPr lang="en-US" b="1" dirty="0">
              <a:solidFill>
                <a:schemeClr val="bg1"/>
              </a:solidFill>
              <a:latin typeface="Arial Black" panose="020B0A04020102020204" pitchFamily="34" charset="0"/>
            </a:endParaRPr>
          </a:p>
        </p:txBody>
      </p:sp>
      <p:pic>
        <p:nvPicPr>
          <p:cNvPr id="5" name="Picture 1">
            <a:extLst>
              <a:ext uri="{FF2B5EF4-FFF2-40B4-BE49-F238E27FC236}">
                <a16:creationId xmlns:a16="http://schemas.microsoft.com/office/drawing/2014/main" id="{2EF34607-8B2C-EA3D-4766-9FF58ED9BE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9805" y="637215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31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8A624C0-0EE3-D312-A673-E5541820362D}"/>
              </a:ext>
            </a:extLst>
          </p:cNvPr>
          <p:cNvSpPr/>
          <p:nvPr/>
        </p:nvSpPr>
        <p:spPr>
          <a:xfrm>
            <a:off x="528281" y="1631381"/>
            <a:ext cx="711181" cy="6742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15124" y="6381349"/>
            <a:ext cx="491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CE05EB-72AD-4670-8780-301613F4DFE1}" type="slidenum">
              <a:rPr kumimoji="0" lang="en-US" sz="1400" b="0" i="0" u="none" strike="noStrike" kern="1200" cap="none" spc="0" normalizeH="0" baseline="0" noProof="0" smtClean="0">
                <a:ln>
                  <a:noFill/>
                </a:ln>
                <a:solidFill>
                  <a:srgbClr val="F04E39"/>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US" sz="1800" b="0" i="0" u="none" strike="noStrike" kern="1200" cap="none" spc="0" normalizeH="0" baseline="0" noProof="0">
                <a:ln>
                  <a:noFill/>
                </a:ln>
                <a:solidFill>
                  <a:srgbClr val="F8F4E7"/>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3832A15E-294E-A96E-0B82-E59CBCAD5DB5}"/>
              </a:ext>
            </a:extLst>
          </p:cNvPr>
          <p:cNvSpPr/>
          <p:nvPr/>
        </p:nvSpPr>
        <p:spPr>
          <a:xfrm>
            <a:off x="0" y="-1124"/>
            <a:ext cx="12192000" cy="842374"/>
          </a:xfrm>
          <a:prstGeom prst="rect">
            <a:avLst/>
          </a:prstGeom>
          <a:solidFill>
            <a:srgbClr val="F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F4B120B-14DC-144D-8078-2842C69E82BD}"/>
              </a:ext>
            </a:extLst>
          </p:cNvPr>
          <p:cNvSpPr txBox="1"/>
          <p:nvPr/>
        </p:nvSpPr>
        <p:spPr>
          <a:xfrm>
            <a:off x="215124" y="295342"/>
            <a:ext cx="11976876" cy="573747"/>
          </a:xfrm>
          <a:prstGeom prst="rect">
            <a:avLst/>
          </a:prstGeom>
          <a:noFill/>
        </p:spPr>
        <p:txBody>
          <a:bodyPr wrap="square" lIns="90000" tIns="45720" rIns="91440" bIns="45720" rtlCol="0" anchor="t">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000" b="0" i="0" u="none" strike="noStrike" kern="1200" cap="none" spc="-100" normalizeH="0" baseline="0" noProof="0" dirty="0">
                <a:ln>
                  <a:noFill/>
                </a:ln>
                <a:solidFill>
                  <a:schemeClr val="bg1"/>
                </a:solidFill>
                <a:effectLst/>
                <a:uLnTx/>
                <a:uFillTx/>
                <a:latin typeface="Arial Black" panose="020B0604020202020204" pitchFamily="34" charset="0"/>
                <a:ea typeface="+mn-lt"/>
                <a:cs typeface="Arial Black" panose="020B0604020202020204" pitchFamily="34" charset="0"/>
              </a:rPr>
              <a:t>General Eligibility.</a:t>
            </a:r>
          </a:p>
        </p:txBody>
      </p:sp>
      <p:pic>
        <p:nvPicPr>
          <p:cNvPr id="5" name="Picture 1">
            <a:extLst>
              <a:ext uri="{FF2B5EF4-FFF2-40B4-BE49-F238E27FC236}">
                <a16:creationId xmlns:a16="http://schemas.microsoft.com/office/drawing/2014/main" id="{2EF34607-8B2C-EA3D-4766-9FF58ED9BE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805" y="6372157"/>
            <a:ext cx="434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62231BB-97CD-9CA6-FFBB-F0296BA2CC8E}"/>
              </a:ext>
            </a:extLst>
          </p:cNvPr>
          <p:cNvSpPr txBox="1"/>
          <p:nvPr/>
        </p:nvSpPr>
        <p:spPr>
          <a:xfrm>
            <a:off x="540400" y="1712941"/>
            <a:ext cx="5663162" cy="5878532"/>
          </a:xfrm>
          <a:prstGeom prst="rect">
            <a:avLst/>
          </a:prstGeom>
          <a:noFill/>
        </p:spPr>
        <p:txBody>
          <a:bodyPr wrap="square" lIns="90000" tIns="45720" rIns="91440" bIns="45720" rtlCol="0" anchor="t">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Not-for-profit, Co-operative, or First Nation Government or Indigenous organization.</a:t>
            </a:r>
          </a:p>
          <a:p>
            <a:pPr algn="l"/>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 have site control of land (*unless an acquistion opportunity)</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 have a credible project management team and capacity to initiative a housing project.</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 are committed to affordability</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endParaRPr>
          </a:p>
          <a:p>
            <a:endParaRPr lang="en-US" sz="2000" dirty="0">
              <a:latin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endParaRPr>
          </a:p>
          <a:p>
            <a:endParaRPr lang="en-US" sz="2000" i="0" u="none" strike="noStrike" baseline="0"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p:txBody>
      </p:sp>
      <p:sp>
        <p:nvSpPr>
          <p:cNvPr id="27" name="TextBox 26">
            <a:extLst>
              <a:ext uri="{FF2B5EF4-FFF2-40B4-BE49-F238E27FC236}">
                <a16:creationId xmlns:a16="http://schemas.microsoft.com/office/drawing/2014/main" id="{858B40BB-8168-892C-4328-32E806EAC934}"/>
              </a:ext>
            </a:extLst>
          </p:cNvPr>
          <p:cNvSpPr txBox="1"/>
          <p:nvPr/>
        </p:nvSpPr>
        <p:spPr>
          <a:xfrm>
            <a:off x="6203562" y="1669930"/>
            <a:ext cx="5663162" cy="3416320"/>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 are committed to climate-resilient affordable housing</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 prioritize social equity and accessibility</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Your project is ideally located in Vancity’s operating areas - Metro Vancouver, the Fraser Valley, Southern Vancouver Island up to Nanaimo area, Squamish, and Alert Bay.</a:t>
            </a:r>
          </a:p>
          <a:p>
            <a:pPr marL="285750" indent="-285750">
              <a:buFont typeface="Arial" panose="020B0604020202020204" pitchFamily="34" charset="0"/>
              <a:buChar char="•"/>
            </a:pPr>
            <a:endParaRPr lang="en-US" sz="1800" dirty="0">
              <a:latin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endParaRPr>
          </a:p>
        </p:txBody>
      </p:sp>
      <p:sp>
        <p:nvSpPr>
          <p:cNvPr id="40" name="TextBox 39">
            <a:extLst>
              <a:ext uri="{FF2B5EF4-FFF2-40B4-BE49-F238E27FC236}">
                <a16:creationId xmlns:a16="http://schemas.microsoft.com/office/drawing/2014/main" id="{779CBFC6-947B-D98B-1840-A6421BDE6B3F}"/>
              </a:ext>
            </a:extLst>
          </p:cNvPr>
          <p:cNvSpPr txBox="1"/>
          <p:nvPr/>
        </p:nvSpPr>
        <p:spPr>
          <a:xfrm>
            <a:off x="3154573" y="5381155"/>
            <a:ext cx="6097978" cy="646331"/>
          </a:xfrm>
          <a:prstGeom prst="rect">
            <a:avLst/>
          </a:prstGeom>
          <a:noFill/>
        </p:spPr>
        <p:txBody>
          <a:bodyPr wrap="square">
            <a:spAutoFit/>
          </a:bodyPr>
          <a:lstStyle/>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*Greater terms and conditions apply to the loans.</a:t>
            </a:r>
          </a:p>
        </p:txBody>
      </p:sp>
    </p:spTree>
    <p:extLst>
      <p:ext uri="{BB962C8B-B14F-4D97-AF65-F5344CB8AC3E}">
        <p14:creationId xmlns:p14="http://schemas.microsoft.com/office/powerpoint/2010/main" val="670824191"/>
      </p:ext>
    </p:extLst>
  </p:cSld>
  <p:clrMapOvr>
    <a:masterClrMapping/>
  </p:clrMapOvr>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9C8459F6-0BEF-0E49-82BA-A678F7F31F52}"/>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B527A75F-90EB-034A-9321-7E52679EC139}"/>
    </a:ext>
  </a:extLst>
</a:theme>
</file>

<file path=ppt/theme/theme11.xml><?xml version="1.0" encoding="utf-8"?>
<a:theme xmlns:a="http://schemas.openxmlformats.org/drawingml/2006/main" name="10_Custom Design">
  <a:themeElements>
    <a:clrScheme name="Vancity">
      <a:dk1>
        <a:sysClr val="windowText" lastClr="000000"/>
      </a:dk1>
      <a:lt1>
        <a:sysClr val="window" lastClr="FFFFFF"/>
      </a:lt1>
      <a:dk2>
        <a:srgbClr val="F04E39"/>
      </a:dk2>
      <a:lt2>
        <a:srgbClr val="F8F4E7"/>
      </a:lt2>
      <a:accent1>
        <a:srgbClr val="414042"/>
      </a:accent1>
      <a:accent2>
        <a:srgbClr val="F69B8F"/>
      </a:accent2>
      <a:accent3>
        <a:srgbClr val="AF1928"/>
      </a:accent3>
      <a:accent4>
        <a:srgbClr val="FDC37F"/>
      </a:accent4>
      <a:accent5>
        <a:srgbClr val="73C8AE"/>
      </a:accent5>
      <a:accent6>
        <a:srgbClr val="24ABB4"/>
      </a:accent6>
      <a:hlink>
        <a:srgbClr val="F04E39"/>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B527A75F-90EB-034A-9321-7E52679EC13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73F3538D-802B-004B-982A-BEEDB5A477BD}"/>
    </a:ext>
  </a:extLst>
</a:theme>
</file>

<file path=ppt/theme/theme3.xml><?xml version="1.0" encoding="utf-8"?>
<a:theme xmlns:a="http://schemas.openxmlformats.org/drawingml/2006/main" name="1_Custom Design">
  <a:themeElements>
    <a:clrScheme name="Vancity">
      <a:dk1>
        <a:sysClr val="windowText" lastClr="000000"/>
      </a:dk1>
      <a:lt1>
        <a:sysClr val="window" lastClr="FFFFFF"/>
      </a:lt1>
      <a:dk2>
        <a:srgbClr val="F04E39"/>
      </a:dk2>
      <a:lt2>
        <a:srgbClr val="F8F4E7"/>
      </a:lt2>
      <a:accent1>
        <a:srgbClr val="414042"/>
      </a:accent1>
      <a:accent2>
        <a:srgbClr val="F69B8F"/>
      </a:accent2>
      <a:accent3>
        <a:srgbClr val="AF1928"/>
      </a:accent3>
      <a:accent4>
        <a:srgbClr val="FDC37F"/>
      </a:accent4>
      <a:accent5>
        <a:srgbClr val="73C8AE"/>
      </a:accent5>
      <a:accent6>
        <a:srgbClr val="24ABB4"/>
      </a:accent6>
      <a:hlink>
        <a:srgbClr val="F04E39"/>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17466C84-BF10-A340-BFBE-A9978F2B4D0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DDF15715-9E9A-DF47-9381-87945DBE8696}"/>
    </a:ext>
  </a:extLst>
</a:theme>
</file>

<file path=ppt/theme/theme5.xml><?xml version="1.0" encoding="utf-8"?>
<a:theme xmlns:a="http://schemas.openxmlformats.org/drawingml/2006/main" name="3_Custom Design">
  <a:themeElements>
    <a:clrScheme name="Vancity">
      <a:dk1>
        <a:sysClr val="windowText" lastClr="000000"/>
      </a:dk1>
      <a:lt1>
        <a:sysClr val="window" lastClr="FFFFFF"/>
      </a:lt1>
      <a:dk2>
        <a:srgbClr val="F04E39"/>
      </a:dk2>
      <a:lt2>
        <a:srgbClr val="F8F4E7"/>
      </a:lt2>
      <a:accent1>
        <a:srgbClr val="414042"/>
      </a:accent1>
      <a:accent2>
        <a:srgbClr val="F69B8F"/>
      </a:accent2>
      <a:accent3>
        <a:srgbClr val="AF1928"/>
      </a:accent3>
      <a:accent4>
        <a:srgbClr val="FDC37F"/>
      </a:accent4>
      <a:accent5>
        <a:srgbClr val="73C8AE"/>
      </a:accent5>
      <a:accent6>
        <a:srgbClr val="24ABB4"/>
      </a:accent6>
      <a:hlink>
        <a:srgbClr val="F04E39"/>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DF9C5BA0-8171-1A41-A038-692157E22476}"/>
    </a:ext>
  </a:extLst>
</a:theme>
</file>

<file path=ppt/theme/theme6.xml><?xml version="1.0" encoding="utf-8"?>
<a:theme xmlns:a="http://schemas.openxmlformats.org/drawingml/2006/main" name="8_Custom Design">
  <a:themeElements>
    <a:clrScheme name="Vancity">
      <a:dk1>
        <a:sysClr val="windowText" lastClr="000000"/>
      </a:dk1>
      <a:lt1>
        <a:sysClr val="window" lastClr="FFFFFF"/>
      </a:lt1>
      <a:dk2>
        <a:srgbClr val="F04E39"/>
      </a:dk2>
      <a:lt2>
        <a:srgbClr val="F8F4E7"/>
      </a:lt2>
      <a:accent1>
        <a:srgbClr val="414042"/>
      </a:accent1>
      <a:accent2>
        <a:srgbClr val="F69B8F"/>
      </a:accent2>
      <a:accent3>
        <a:srgbClr val="AF1928"/>
      </a:accent3>
      <a:accent4>
        <a:srgbClr val="FDC37F"/>
      </a:accent4>
      <a:accent5>
        <a:srgbClr val="73C8AE"/>
      </a:accent5>
      <a:accent6>
        <a:srgbClr val="24ABB4"/>
      </a:accent6>
      <a:hlink>
        <a:srgbClr val="F04E39"/>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DF9C5BA0-8171-1A41-A038-692157E22476}"/>
    </a:ext>
  </a:extLst>
</a:theme>
</file>

<file path=ppt/theme/theme7.xml><?xml version="1.0" encoding="utf-8"?>
<a:theme xmlns:a="http://schemas.openxmlformats.org/drawingml/2006/main" name="4_Custom Design">
  <a:themeElements>
    <a:clrScheme name="Vancity">
      <a:dk1>
        <a:sysClr val="windowText" lastClr="000000"/>
      </a:dk1>
      <a:lt1>
        <a:sysClr val="window" lastClr="FFFFFF"/>
      </a:lt1>
      <a:dk2>
        <a:srgbClr val="F04E39"/>
      </a:dk2>
      <a:lt2>
        <a:srgbClr val="F8F4E7"/>
      </a:lt2>
      <a:accent1>
        <a:srgbClr val="414042"/>
      </a:accent1>
      <a:accent2>
        <a:srgbClr val="F69B8F"/>
      </a:accent2>
      <a:accent3>
        <a:srgbClr val="AF1928"/>
      </a:accent3>
      <a:accent4>
        <a:srgbClr val="FDC37F"/>
      </a:accent4>
      <a:accent5>
        <a:srgbClr val="73C8AE"/>
      </a:accent5>
      <a:accent6>
        <a:srgbClr val="24ABB4"/>
      </a:accent6>
      <a:hlink>
        <a:srgbClr val="F04E39"/>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B527A75F-90EB-034A-9321-7E52679EC139}"/>
    </a:ext>
  </a:extLst>
</a:theme>
</file>

<file path=ppt/theme/theme8.xml><?xml version="1.0" encoding="utf-8"?>
<a:theme xmlns:a="http://schemas.openxmlformats.org/drawingml/2006/main" name="7_Custom Design">
  <a:themeElements>
    <a:clrScheme name="Vancity">
      <a:dk1>
        <a:sysClr val="windowText" lastClr="000000"/>
      </a:dk1>
      <a:lt1>
        <a:sysClr val="window" lastClr="FFFFFF"/>
      </a:lt1>
      <a:dk2>
        <a:srgbClr val="F04E39"/>
      </a:dk2>
      <a:lt2>
        <a:srgbClr val="F8F4E7"/>
      </a:lt2>
      <a:accent1>
        <a:srgbClr val="414042"/>
      </a:accent1>
      <a:accent2>
        <a:srgbClr val="F69B8F"/>
      </a:accent2>
      <a:accent3>
        <a:srgbClr val="AF1928"/>
      </a:accent3>
      <a:accent4>
        <a:srgbClr val="FDC37F"/>
      </a:accent4>
      <a:accent5>
        <a:srgbClr val="73C8AE"/>
      </a:accent5>
      <a:accent6>
        <a:srgbClr val="24ABB4"/>
      </a:accent6>
      <a:hlink>
        <a:srgbClr val="F04E39"/>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B527A75F-90EB-034A-9321-7E52679EC139}"/>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Vancity Deck Template Master" id="{641DE676-784A-4E41-BB4B-43B7CC7A0211}" vid="{672797CB-5789-F740-90E8-8596591F218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a00680-5db8-4adb-8031-abde9d5ec852" xsi:nil="true"/>
    <lcf76f155ced4ddcb4097134ff3c332f xmlns="9eda3dbf-eb0d-45ce-8e1d-554c68261f2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27B6BE11263F42894432B56CEDDDF9" ma:contentTypeVersion="17" ma:contentTypeDescription="Create a new document." ma:contentTypeScope="" ma:versionID="517c7e537c8f5dbb3e9fe9f867535b58">
  <xsd:schema xmlns:xsd="http://www.w3.org/2001/XMLSchema" xmlns:xs="http://www.w3.org/2001/XMLSchema" xmlns:p="http://schemas.microsoft.com/office/2006/metadata/properties" xmlns:ns2="9eda3dbf-eb0d-45ce-8e1d-554c68261f2b" xmlns:ns3="18a00680-5db8-4adb-8031-abde9d5ec852" targetNamespace="http://schemas.microsoft.com/office/2006/metadata/properties" ma:root="true" ma:fieldsID="ed21f1795912300a23e2465377afa090" ns2:_="" ns3:_="">
    <xsd:import namespace="9eda3dbf-eb0d-45ce-8e1d-554c68261f2b"/>
    <xsd:import namespace="18a00680-5db8-4adb-8031-abde9d5ec8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a3dbf-eb0d-45ce-8e1d-554c68261f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df456e-06af-4136-bb15-da3b1fd00b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a00680-5db8-4adb-8031-abde9d5ec8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a406dc-3436-4580-94db-12ee8a4b14fe}" ma:internalName="TaxCatchAll" ma:showField="CatchAllData" ma:web="18a00680-5db8-4adb-8031-abde9d5ec8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8570EC-CD19-4DD1-A51C-0F802996ED5A}">
  <ds:schemaRefs>
    <ds:schemaRef ds:uri="http://schemas.microsoft.com/sharepoint/v3/contenttype/forms"/>
  </ds:schemaRefs>
</ds:datastoreItem>
</file>

<file path=customXml/itemProps2.xml><?xml version="1.0" encoding="utf-8"?>
<ds:datastoreItem xmlns:ds="http://schemas.openxmlformats.org/officeDocument/2006/customXml" ds:itemID="{351A50D3-E4E9-48E0-90E2-BCD041A0ECEE}">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2c5113ba-d9fd-4dfd-985f-32ac3b8d6a37"/>
    <ds:schemaRef ds:uri="http://www.w3.org/XML/1998/namespace"/>
  </ds:schemaRefs>
</ds:datastoreItem>
</file>

<file path=customXml/itemProps3.xml><?xml version="1.0" encoding="utf-8"?>
<ds:datastoreItem xmlns:ds="http://schemas.openxmlformats.org/officeDocument/2006/customXml" ds:itemID="{5E029CA7-7EEF-4EF8-9F28-0D9289B38ECD}"/>
</file>

<file path=docMetadata/LabelInfo.xml><?xml version="1.0" encoding="utf-8"?>
<clbl:labelList xmlns:clbl="http://schemas.microsoft.com/office/2020/mipLabelMetadata">
  <clbl:label id="{c7d3598d-ab4d-46fa-b261-206ec5cd7818}" enabled="0" method="" siteId="{c7d3598d-ab4d-46fa-b261-206ec5cd7818}" removed="1"/>
</clbl:labelList>
</file>

<file path=docProps/app.xml><?xml version="1.0" encoding="utf-8"?>
<Properties xmlns="http://schemas.openxmlformats.org/officeDocument/2006/extended-properties" xmlns:vt="http://schemas.openxmlformats.org/officeDocument/2006/docPropsVTypes">
  <Template/>
  <TotalTime>22465</TotalTime>
  <Words>2091</Words>
  <Application>Microsoft Office PowerPoint</Application>
  <PresentationFormat>Widescreen</PresentationFormat>
  <Paragraphs>230</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12</vt:i4>
      </vt:variant>
    </vt:vector>
  </HeadingPairs>
  <TitlesOfParts>
    <vt:vector size="34" baseType="lpstr">
      <vt:lpstr>agenda</vt:lpstr>
      <vt:lpstr>Aptos Black</vt:lpstr>
      <vt:lpstr>arial</vt:lpstr>
      <vt:lpstr>arial</vt:lpstr>
      <vt:lpstr>Arial Black</vt:lpstr>
      <vt:lpstr>Arial,Sans-Serif</vt:lpstr>
      <vt:lpstr>Calibri</vt:lpstr>
      <vt:lpstr>Calibri Light</vt:lpstr>
      <vt:lpstr>Gill Sans MT</vt:lpstr>
      <vt:lpstr>Symbol</vt:lpstr>
      <vt:lpstr>Symbol,Sans-Serif</vt:lpstr>
      <vt:lpstr>5_Custom Design</vt:lpstr>
      <vt:lpstr>Custom Design</vt:lpstr>
      <vt:lpstr>1_Custom Design</vt:lpstr>
      <vt:lpstr>6_Custom Design</vt:lpstr>
      <vt:lpstr>3_Custom Design</vt:lpstr>
      <vt:lpstr>8_Custom Design</vt:lpstr>
      <vt:lpstr>4_Custom Design</vt:lpstr>
      <vt:lpstr>7_Custom Design</vt:lpstr>
      <vt:lpstr>2_Custom Design</vt:lpstr>
      <vt:lpstr>9_Custom Design</vt:lpstr>
      <vt:lpstr>10_Custom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BPPR Executive Summary and CEO Report</dc:title>
  <dc:creator>Mahin Rashid</dc:creator>
  <cp:lastModifiedBy>Elyse Kuwert</cp:lastModifiedBy>
  <cp:revision>738</cp:revision>
  <dcterms:created xsi:type="dcterms:W3CDTF">2020-02-07T20:28:03Z</dcterms:created>
  <dcterms:modified xsi:type="dcterms:W3CDTF">2023-11-02T22:10:30Z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0x010100A127B6BE11263F42894432B56CEDDDF9</vt:lpwstr>
  </property>
</Properties>
</file>