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257" r:id="rId7"/>
    <p:sldId id="276" r:id="rId8"/>
    <p:sldId id="269" r:id="rId9"/>
    <p:sldId id="270" r:id="rId10"/>
    <p:sldId id="272" r:id="rId11"/>
    <p:sldId id="258" r:id="rId12"/>
    <p:sldId id="259" r:id="rId13"/>
    <p:sldId id="260" r:id="rId14"/>
    <p:sldId id="261" r:id="rId15"/>
    <p:sldId id="381" r:id="rId16"/>
    <p:sldId id="273" r:id="rId17"/>
    <p:sldId id="380" r:id="rId18"/>
    <p:sldId id="382" r:id="rId19"/>
  </p:sldIdLst>
  <p:sldSz cx="18288000" cy="10287000"/>
  <p:notesSz cx="7102475" cy="9388475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arlow Bold" panose="00000800000000000000" charset="0"/>
      <p:regular r:id="rId25"/>
      <p:bold r:id="rId26"/>
    </p:embeddedFont>
    <p:embeddedFont>
      <p:font typeface="Barlow Semi-Bold" panose="020B0604020202020204" charset="0"/>
      <p:regular r:id="rId27"/>
    </p:embeddedFont>
    <p:embeddedFont>
      <p:font typeface="Maven Pro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DBF19-C4DE-4684-9707-573E23E88505}" v="1" dt="2024-09-11T20:47:4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ne Hinton" userId="14bcffd1-2ec1-4d61-af13-ae339287f919" providerId="ADAL" clId="{30CDBF19-C4DE-4684-9707-573E23E88505}"/>
    <pc:docChg chg="undo custSel addSld delSld modSld modNotesMaster">
      <pc:chgData name="Dianne Hinton" userId="14bcffd1-2ec1-4d61-af13-ae339287f919" providerId="ADAL" clId="{30CDBF19-C4DE-4684-9707-573E23E88505}" dt="2024-09-11T20:48:59.299" v="595" actId="20577"/>
      <pc:docMkLst>
        <pc:docMk/>
      </pc:docMkLst>
      <pc:sldChg chg="delSp modSp mod">
        <pc:chgData name="Dianne Hinton" userId="14bcffd1-2ec1-4d61-af13-ae339287f919" providerId="ADAL" clId="{30CDBF19-C4DE-4684-9707-573E23E88505}" dt="2024-09-11T20:48:59.299" v="595" actId="20577"/>
        <pc:sldMkLst>
          <pc:docMk/>
          <pc:sldMk cId="988536481" sldId="269"/>
        </pc:sldMkLst>
        <pc:spChg chg="mod">
          <ac:chgData name="Dianne Hinton" userId="14bcffd1-2ec1-4d61-af13-ae339287f919" providerId="ADAL" clId="{30CDBF19-C4DE-4684-9707-573E23E88505}" dt="2024-09-11T20:48:59.299" v="595" actId="20577"/>
          <ac:spMkLst>
            <pc:docMk/>
            <pc:sldMk cId="988536481" sldId="269"/>
            <ac:spMk id="3" creationId="{DB5BCA9D-31EE-BE4F-27F8-96DA799EB8B5}"/>
          </ac:spMkLst>
        </pc:spChg>
        <pc:spChg chg="del mod">
          <ac:chgData name="Dianne Hinton" userId="14bcffd1-2ec1-4d61-af13-ae339287f919" providerId="ADAL" clId="{30CDBF19-C4DE-4684-9707-573E23E88505}" dt="2024-09-11T20:34:32.801" v="168" actId="21"/>
          <ac:spMkLst>
            <pc:docMk/>
            <pc:sldMk cId="988536481" sldId="269"/>
            <ac:spMk id="6" creationId="{36E41D3C-4377-ECA4-ED41-DF2CA0033C17}"/>
          </ac:spMkLst>
        </pc:spChg>
        <pc:spChg chg="del mod">
          <ac:chgData name="Dianne Hinton" userId="14bcffd1-2ec1-4d61-af13-ae339287f919" providerId="ADAL" clId="{30CDBF19-C4DE-4684-9707-573E23E88505}" dt="2024-09-11T20:34:32.807" v="170"/>
          <ac:spMkLst>
            <pc:docMk/>
            <pc:sldMk cId="988536481" sldId="269"/>
            <ac:spMk id="8" creationId="{92BD5D1D-3AA4-FA96-E7C9-E952A6FC4CDE}"/>
          </ac:spMkLst>
        </pc:spChg>
      </pc:sldChg>
      <pc:sldChg chg="modSp add del mod">
        <pc:chgData name="Dianne Hinton" userId="14bcffd1-2ec1-4d61-af13-ae339287f919" providerId="ADAL" clId="{30CDBF19-C4DE-4684-9707-573E23E88505}" dt="2024-09-11T20:36:59.412" v="592" actId="20577"/>
        <pc:sldMkLst>
          <pc:docMk/>
          <pc:sldMk cId="3709686066" sldId="270"/>
        </pc:sldMkLst>
        <pc:spChg chg="mod">
          <ac:chgData name="Dianne Hinton" userId="14bcffd1-2ec1-4d61-af13-ae339287f919" providerId="ADAL" clId="{30CDBF19-C4DE-4684-9707-573E23E88505}" dt="2024-09-11T20:36:59.412" v="592" actId="20577"/>
          <ac:spMkLst>
            <pc:docMk/>
            <pc:sldMk cId="3709686066" sldId="270"/>
            <ac:spMk id="6" creationId="{E993A88B-1E67-C78B-CE83-F1D906956943}"/>
          </ac:spMkLst>
        </pc:spChg>
      </pc:sldChg>
      <pc:sldChg chg="modNotes">
        <pc:chgData name="Dianne Hinton" userId="14bcffd1-2ec1-4d61-af13-ae339287f919" providerId="ADAL" clId="{30CDBF19-C4DE-4684-9707-573E23E88505}" dt="2024-09-11T20:47:41.813" v="593"/>
        <pc:sldMkLst>
          <pc:docMk/>
          <pc:sldMk cId="0" sldId="276"/>
        </pc:sldMkLst>
      </pc:sldChg>
    </pc:docChg>
  </pc:docChgLst>
  <pc:docChgLst>
    <pc:chgData name="Madi" userId="822c602a-b47f-421e-bbf0-0b7869922556" providerId="ADAL" clId="{8837FE35-07FC-4000-98C0-5E923DD5763C}"/>
    <pc:docChg chg="modSld">
      <pc:chgData name="Madi" userId="822c602a-b47f-421e-bbf0-0b7869922556" providerId="ADAL" clId="{8837FE35-07FC-4000-98C0-5E923DD5763C}" dt="2024-07-24T22:00:37.609" v="168" actId="2711"/>
      <pc:docMkLst>
        <pc:docMk/>
      </pc:docMkLst>
      <pc:sldChg chg="modSp mod">
        <pc:chgData name="Madi" userId="822c602a-b47f-421e-bbf0-0b7869922556" providerId="ADAL" clId="{8837FE35-07FC-4000-98C0-5E923DD5763C}" dt="2024-07-24T21:51:52.123" v="16" actId="20577"/>
        <pc:sldMkLst>
          <pc:docMk/>
          <pc:sldMk cId="0" sldId="257"/>
        </pc:sldMkLst>
        <pc:spChg chg="mod">
          <ac:chgData name="Madi" userId="822c602a-b47f-421e-bbf0-0b7869922556" providerId="ADAL" clId="{8837FE35-07FC-4000-98C0-5E923DD5763C}" dt="2024-07-24T21:51:52.123" v="1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Madi" userId="822c602a-b47f-421e-bbf0-0b7869922556" providerId="ADAL" clId="{8837FE35-07FC-4000-98C0-5E923DD5763C}" dt="2024-07-24T21:53:47.623" v="42" actId="1076"/>
        <pc:sldMkLst>
          <pc:docMk/>
          <pc:sldMk cId="0" sldId="259"/>
        </pc:sldMkLst>
        <pc:spChg chg="mod">
          <ac:chgData name="Madi" userId="822c602a-b47f-421e-bbf0-0b7869922556" providerId="ADAL" clId="{8837FE35-07FC-4000-98C0-5E923DD5763C}" dt="2024-07-24T21:52:53.292" v="32" actId="12"/>
          <ac:spMkLst>
            <pc:docMk/>
            <pc:sldMk cId="0" sldId="259"/>
            <ac:spMk id="17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3:10.294" v="36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3:17.877" v="37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3:25.912" v="38" actId="107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3:47.623" v="42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2:18.988" v="18" actId="107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2:31.277" v="27" actId="20577"/>
          <ac:spMkLst>
            <pc:docMk/>
            <pc:sldMk cId="0" sldId="259"/>
            <ac:spMk id="25" creationId="{00000000-0000-0000-0000-000000000000}"/>
          </ac:spMkLst>
        </pc:spChg>
      </pc:sldChg>
      <pc:sldChg chg="modSp mod">
        <pc:chgData name="Madi" userId="822c602a-b47f-421e-bbf0-0b7869922556" providerId="ADAL" clId="{8837FE35-07FC-4000-98C0-5E923DD5763C}" dt="2024-07-24T21:56:48.562" v="144" actId="20577"/>
        <pc:sldMkLst>
          <pc:docMk/>
          <pc:sldMk cId="0" sldId="260"/>
        </pc:sldMkLst>
        <pc:spChg chg="mod">
          <ac:chgData name="Madi" userId="822c602a-b47f-421e-bbf0-0b7869922556" providerId="ADAL" clId="{8837FE35-07FC-4000-98C0-5E923DD5763C}" dt="2024-07-24T21:54:07.477" v="46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6:48.562" v="144" actId="20577"/>
          <ac:spMkLst>
            <pc:docMk/>
            <pc:sldMk cId="0" sldId="260"/>
            <ac:spMk id="20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5:56.567" v="115" actId="20577"/>
          <ac:spMkLst>
            <pc:docMk/>
            <pc:sldMk cId="0" sldId="260"/>
            <ac:spMk id="24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5:16.246" v="95" actId="20577"/>
          <ac:spMkLst>
            <pc:docMk/>
            <pc:sldMk cId="0" sldId="260"/>
            <ac:spMk id="36" creationId="{9EC45773-4C96-BCBA-7B18-D5E564DE8B10}"/>
          </ac:spMkLst>
        </pc:spChg>
      </pc:sldChg>
      <pc:sldChg chg="modSp mod">
        <pc:chgData name="Madi" userId="822c602a-b47f-421e-bbf0-0b7869922556" providerId="ADAL" clId="{8837FE35-07FC-4000-98C0-5E923DD5763C}" dt="2024-07-24T21:57:18.188" v="160" actId="20577"/>
        <pc:sldMkLst>
          <pc:docMk/>
          <pc:sldMk cId="0" sldId="261"/>
        </pc:sldMkLst>
        <pc:spChg chg="mod">
          <ac:chgData name="Madi" userId="822c602a-b47f-421e-bbf0-0b7869922556" providerId="ADAL" clId="{8837FE35-07FC-4000-98C0-5E923DD5763C}" dt="2024-07-24T21:57:07.904" v="149" actId="10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7:04.548" v="148" actId="1076"/>
          <ac:spMkLst>
            <pc:docMk/>
            <pc:sldMk cId="0" sldId="261"/>
            <ac:spMk id="18" creationId="{00000000-0000-0000-0000-000000000000}"/>
          </ac:spMkLst>
        </pc:spChg>
        <pc:spChg chg="mod">
          <ac:chgData name="Madi" userId="822c602a-b47f-421e-bbf0-0b7869922556" providerId="ADAL" clId="{8837FE35-07FC-4000-98C0-5E923DD5763C}" dt="2024-07-24T21:57:18.188" v="160" actId="20577"/>
          <ac:spMkLst>
            <pc:docMk/>
            <pc:sldMk cId="0" sldId="261"/>
            <ac:spMk id="24" creationId="{00000000-0000-0000-0000-000000000000}"/>
          </ac:spMkLst>
        </pc:spChg>
      </pc:sldChg>
      <pc:sldChg chg="modSp mod">
        <pc:chgData name="Madi" userId="822c602a-b47f-421e-bbf0-0b7869922556" providerId="ADAL" clId="{8837FE35-07FC-4000-98C0-5E923DD5763C}" dt="2024-07-24T22:00:37.609" v="168" actId="2711"/>
        <pc:sldMkLst>
          <pc:docMk/>
          <pc:sldMk cId="988536481" sldId="269"/>
        </pc:sldMkLst>
        <pc:spChg chg="mod">
          <ac:chgData name="Madi" userId="822c602a-b47f-421e-bbf0-0b7869922556" providerId="ADAL" clId="{8837FE35-07FC-4000-98C0-5E923DD5763C}" dt="2024-07-24T22:00:25.061" v="165" actId="2711"/>
          <ac:spMkLst>
            <pc:docMk/>
            <pc:sldMk cId="988536481" sldId="269"/>
            <ac:spMk id="2" creationId="{3E84C4B8-03D4-C329-4405-C1759C262754}"/>
          </ac:spMkLst>
        </pc:spChg>
        <pc:spChg chg="mod">
          <ac:chgData name="Madi" userId="822c602a-b47f-421e-bbf0-0b7869922556" providerId="ADAL" clId="{8837FE35-07FC-4000-98C0-5E923DD5763C}" dt="2024-07-24T22:00:29.473" v="166" actId="2711"/>
          <ac:spMkLst>
            <pc:docMk/>
            <pc:sldMk cId="988536481" sldId="269"/>
            <ac:spMk id="3" creationId="{DB5BCA9D-31EE-BE4F-27F8-96DA799EB8B5}"/>
          </ac:spMkLst>
        </pc:spChg>
        <pc:spChg chg="mod">
          <ac:chgData name="Madi" userId="822c602a-b47f-421e-bbf0-0b7869922556" providerId="ADAL" clId="{8837FE35-07FC-4000-98C0-5E923DD5763C}" dt="2024-07-24T22:00:34.663" v="167" actId="2711"/>
          <ac:spMkLst>
            <pc:docMk/>
            <pc:sldMk cId="988536481" sldId="269"/>
            <ac:spMk id="6" creationId="{36E41D3C-4377-ECA4-ED41-DF2CA0033C17}"/>
          </ac:spMkLst>
        </pc:spChg>
        <pc:spChg chg="mod">
          <ac:chgData name="Madi" userId="822c602a-b47f-421e-bbf0-0b7869922556" providerId="ADAL" clId="{8837FE35-07FC-4000-98C0-5E923DD5763C}" dt="2024-07-24T22:00:37.609" v="168" actId="2711"/>
          <ac:spMkLst>
            <pc:docMk/>
            <pc:sldMk cId="988536481" sldId="269"/>
            <ac:spMk id="8" creationId="{92BD5D1D-3AA4-FA96-E7C9-E952A6FC4CDE}"/>
          </ac:spMkLst>
        </pc:spChg>
      </pc:sldChg>
      <pc:sldChg chg="modSp mod">
        <pc:chgData name="Madi" userId="822c602a-b47f-421e-bbf0-0b7869922556" providerId="ADAL" clId="{8837FE35-07FC-4000-98C0-5E923DD5763C}" dt="2024-07-24T22:00:06.702" v="164" actId="2711"/>
        <pc:sldMkLst>
          <pc:docMk/>
          <pc:sldMk cId="3304904855" sldId="273"/>
        </pc:sldMkLst>
        <pc:spChg chg="mod">
          <ac:chgData name="Madi" userId="822c602a-b47f-421e-bbf0-0b7869922556" providerId="ADAL" clId="{8837FE35-07FC-4000-98C0-5E923DD5763C}" dt="2024-07-24T22:00:01.606" v="163" actId="2711"/>
          <ac:spMkLst>
            <pc:docMk/>
            <pc:sldMk cId="3304904855" sldId="273"/>
            <ac:spMk id="2" creationId="{3E84C4B8-03D4-C329-4405-C1759C262754}"/>
          </ac:spMkLst>
        </pc:spChg>
        <pc:spChg chg="mod">
          <ac:chgData name="Madi" userId="822c602a-b47f-421e-bbf0-0b7869922556" providerId="ADAL" clId="{8837FE35-07FC-4000-98C0-5E923DD5763C}" dt="2024-07-24T22:00:06.702" v="164" actId="2711"/>
          <ac:spMkLst>
            <pc:docMk/>
            <pc:sldMk cId="3304904855" sldId="273"/>
            <ac:spMk id="3" creationId="{DB5BCA9D-31EE-BE4F-27F8-96DA799EB8B5}"/>
          </ac:spMkLst>
        </pc:spChg>
      </pc:sldChg>
      <pc:sldChg chg="addSp modSp mod">
        <pc:chgData name="Madi" userId="822c602a-b47f-421e-bbf0-0b7869922556" providerId="ADAL" clId="{8837FE35-07FC-4000-98C0-5E923DD5763C}" dt="2024-07-24T21:51:35.450" v="14" actId="1076"/>
        <pc:sldMkLst>
          <pc:docMk/>
          <pc:sldMk cId="0" sldId="276"/>
        </pc:sldMkLst>
        <pc:spChg chg="mod">
          <ac:chgData name="Madi" userId="822c602a-b47f-421e-bbf0-0b7869922556" providerId="ADAL" clId="{8837FE35-07FC-4000-98C0-5E923DD5763C}" dt="2024-07-24T21:51:30.346" v="12" actId="1076"/>
          <ac:spMkLst>
            <pc:docMk/>
            <pc:sldMk cId="0" sldId="276"/>
            <ac:spMk id="2" creationId="{739B5F31-6BFB-8D7B-53E2-862400916DAE}"/>
          </ac:spMkLst>
        </pc:spChg>
        <pc:picChg chg="add mod">
          <ac:chgData name="Madi" userId="822c602a-b47f-421e-bbf0-0b7869922556" providerId="ADAL" clId="{8837FE35-07FC-4000-98C0-5E923DD5763C}" dt="2024-07-24T21:51:23.426" v="10" actId="1076"/>
          <ac:picMkLst>
            <pc:docMk/>
            <pc:sldMk cId="0" sldId="276"/>
            <ac:picMk id="28" creationId="{C3C2D451-C5C4-411B-A815-C4BC5D536FDD}"/>
          </ac:picMkLst>
        </pc:picChg>
        <pc:picChg chg="mod">
          <ac:chgData name="Madi" userId="822c602a-b47f-421e-bbf0-0b7869922556" providerId="ADAL" clId="{8837FE35-07FC-4000-98C0-5E923DD5763C}" dt="2024-07-24T21:51:15.164" v="3" actId="1076"/>
          <ac:picMkLst>
            <pc:docMk/>
            <pc:sldMk cId="0" sldId="276"/>
            <ac:picMk id="200" creationId="{00000000-0000-0000-0000-000000000000}"/>
          </ac:picMkLst>
        </pc:picChg>
        <pc:picChg chg="mod">
          <ac:chgData name="Madi" userId="822c602a-b47f-421e-bbf0-0b7869922556" providerId="ADAL" clId="{8837FE35-07FC-4000-98C0-5E923DD5763C}" dt="2024-07-24T21:51:31.783" v="13" actId="1076"/>
          <ac:picMkLst>
            <pc:docMk/>
            <pc:sldMk cId="0" sldId="276"/>
            <ac:picMk id="203" creationId="{00000000-0000-0000-0000-000000000000}"/>
          </ac:picMkLst>
        </pc:picChg>
        <pc:picChg chg="mod">
          <ac:chgData name="Madi" userId="822c602a-b47f-421e-bbf0-0b7869922556" providerId="ADAL" clId="{8837FE35-07FC-4000-98C0-5E923DD5763C}" dt="2024-07-24T21:51:35.450" v="14" actId="1076"/>
          <ac:picMkLst>
            <pc:docMk/>
            <pc:sldMk cId="0" sldId="276"/>
            <ac:picMk id="1028" creationId="{0A546E4B-5EC8-60E4-4772-BC5F8AE7E15E}"/>
          </ac:picMkLst>
        </pc:picChg>
      </pc:sldChg>
      <pc:sldChg chg="modSp mod">
        <pc:chgData name="Madi" userId="822c602a-b47f-421e-bbf0-0b7869922556" providerId="ADAL" clId="{8837FE35-07FC-4000-98C0-5E923DD5763C}" dt="2024-07-24T21:59:55.096" v="162" actId="2711"/>
        <pc:sldMkLst>
          <pc:docMk/>
          <pc:sldMk cId="1791166971" sldId="380"/>
        </pc:sldMkLst>
        <pc:spChg chg="mod">
          <ac:chgData name="Madi" userId="822c602a-b47f-421e-bbf0-0b7869922556" providerId="ADAL" clId="{8837FE35-07FC-4000-98C0-5E923DD5763C}" dt="2024-07-24T21:59:55.096" v="162" actId="2711"/>
          <ac:spMkLst>
            <pc:docMk/>
            <pc:sldMk cId="1791166971" sldId="380"/>
            <ac:spMk id="2" creationId="{4106B90A-9124-92E7-44F1-68BB1F40C4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3414570-71EE-4AE2-AB8B-67565AC532BC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D4D3268-D913-4CB6-A255-EBD724A8C1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7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382B-7E25-BD30-0154-00D7E9DC6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94DE7-A475-1356-6107-D460216C6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A590-9A89-4701-8D5C-2B49A73E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D1F9-444F-9D43-A273-15C5E807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F3E0-E915-4B27-2236-B02EA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22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5937-9033-BAA2-3F25-81EA9974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A353-A519-9BF4-0252-90A552D7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B122-F158-EF27-B3EA-305350D4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9278-5025-1858-08F5-03943F10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821D-A426-8FE4-5036-8D6DE0F6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7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ECEB-B66E-5235-82D5-A2E459DA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36DA-11B2-4900-D141-34C7C115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96550-3854-0FD4-B2F1-B37CD8CD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4C49-E951-2675-7734-D0796BF8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45FB-BE4F-AF30-F017-360538D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63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729B-6E30-286C-BDFF-7F94AAA0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ECC3-7EC0-6E2D-6B4B-72A8A297B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C26D3-1D2F-EBA5-7CEE-FA3F22FCB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04D02-EA58-63C7-2DB5-4D0D4EC7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E9DC-4CB6-DEF4-4E04-489D8868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B0E16-FC76-CD77-90F6-7A4F4974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97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BE69-4EE4-3B67-3911-AFD558C9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610E-FD5B-9639-6C65-3FB6DC67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78E91-F69E-C042-44B5-50DBC4FB9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39E31-9BB9-4DA9-844B-2A75F31EF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1534C-D6B4-7B8A-019F-29F06C322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B5A57-E047-136E-91FF-10D9C210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D9DF-5A18-8D3A-9F2E-32D28821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5E065-759F-B83C-B2E4-5E100ABB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48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7DC2-6EEA-F424-8851-542B039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AC837-EE32-F072-9215-B6BF9170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C68B4-6EB2-B44C-2D7F-9E47B910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36355-CB8F-9C66-2C3F-738E8C82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0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DA6BB-7AAC-4A46-2635-6FA1C7B2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8A1F1-F3A1-34A5-3E47-D3223EF1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011E6-475E-67B9-BD88-03DB40A5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45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EED7-F572-68EA-2805-ED8C899B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D20-73FF-E2B1-A642-4FE99007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B2D8E-672F-4E4C-7523-8A4C2D23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4BBC7-8828-890B-62BA-C121A9E4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22917-672A-2D3E-43B7-14322D3F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6BB4D-81B9-9676-7AEF-DE02143B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1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1B59-84F1-CB8E-8346-9E6CD918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E1284-927B-F16C-9D58-EC4010D6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1725-57D2-E54C-3C8D-FA65C051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5940F-8833-E0F2-917B-352B5F2C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A175-8D10-85D4-89D9-C2E5260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335B9-5F39-F944-95D0-AE22AE85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81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1CA5-AFD8-73A1-6B65-ACEE77D9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2BD2D-B695-517D-2B1A-59D00011E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E6E8-C5BF-CE9E-160D-9E68FACC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4EE9-218E-1DEB-BF27-7B44D968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A580F-F108-5625-A6E3-496C525A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46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77271-4726-942E-1BBA-1CEE1D89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CF92C-ADF8-5B3C-A055-2BE24C29E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A63D-33A2-350B-7E17-2C692288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9084B-436C-B6BB-0BA8-D53ECB1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3B91A-95ED-3805-B141-C3F38F37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4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95BC6-45AC-B567-CAE4-BAC383AF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8A21C-406F-800E-E543-661B9711D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8F05-C3A2-C737-E8FB-8B353639C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0938-EB22-4376-8B5E-412CFB932F28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2BB-C406-4156-B8AF-AFFB42C08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87C5A-BE7F-B104-74FD-D0AE02AC1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2B32-BE94-4B0B-9618-EE4A816AB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9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02351" y="-2612464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2628249" y="5617136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555872" y="3279214"/>
            <a:ext cx="1516757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</a:rPr>
              <a:t>THE WAY OUT:</a:t>
            </a:r>
            <a:endParaRPr lang="en-US" sz="9000" dirty="0">
              <a:solidFill>
                <a:srgbClr val="000000"/>
              </a:solidFill>
              <a:latin typeface="Barlow"/>
              <a:ea typeface="Maven Pro Bold"/>
              <a:cs typeface="Maven Pro Bold"/>
              <a:sym typeface="Maven Pro Bold"/>
            </a:endParaRPr>
          </a:p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Cowichan Vision for Wellness</a:t>
            </a:r>
            <a:endParaRPr lang="en-US" sz="9000" dirty="0">
              <a:solidFill>
                <a:srgbClr val="000000"/>
              </a:solidFill>
              <a:latin typeface="Barlow"/>
              <a:ea typeface="Maven Pro Bold"/>
              <a:cs typeface="Maven Pr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74611" y="7427683"/>
            <a:ext cx="647443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2024</a:t>
            </a:r>
          </a:p>
        </p:txBody>
      </p:sp>
      <p:sp>
        <p:nvSpPr>
          <p:cNvPr id="6" name="AutoShape 6"/>
          <p:cNvSpPr/>
          <p:nvPr/>
        </p:nvSpPr>
        <p:spPr>
          <a:xfrm>
            <a:off x="8630417" y="7252414"/>
            <a:ext cx="527104" cy="0"/>
          </a:xfrm>
          <a:prstGeom prst="line">
            <a:avLst/>
          </a:prstGeom>
          <a:ln w="47625" cap="rnd">
            <a:solidFill>
              <a:srgbClr val="1363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7665" y="4449041"/>
            <a:ext cx="1104861" cy="1225148"/>
          </a:xfrm>
          <a:custGeom>
            <a:avLst/>
            <a:gdLst/>
            <a:ahLst/>
            <a:cxnLst/>
            <a:rect l="l" t="t" r="r" b="b"/>
            <a:pathLst>
              <a:path w="1104861" h="1225148">
                <a:moveTo>
                  <a:pt x="0" y="0"/>
                </a:moveTo>
                <a:lnTo>
                  <a:pt x="1104861" y="0"/>
                </a:lnTo>
                <a:lnTo>
                  <a:pt x="1104861" y="1225148"/>
                </a:lnTo>
                <a:lnTo>
                  <a:pt x="0" y="122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595144" y="6390792"/>
            <a:ext cx="1259972" cy="1116650"/>
          </a:xfrm>
          <a:custGeom>
            <a:avLst/>
            <a:gdLst/>
            <a:ahLst/>
            <a:cxnLst/>
            <a:rect l="l" t="t" r="r" b="b"/>
            <a:pathLst>
              <a:path w="1259972" h="1116650">
                <a:moveTo>
                  <a:pt x="0" y="0"/>
                </a:moveTo>
                <a:lnTo>
                  <a:pt x="1259972" y="0"/>
                </a:lnTo>
                <a:lnTo>
                  <a:pt x="1259972" y="1116650"/>
                </a:lnTo>
                <a:lnTo>
                  <a:pt x="0" y="1116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" name="Group 4"/>
          <p:cNvGrpSpPr/>
          <p:nvPr/>
        </p:nvGrpSpPr>
        <p:grpSpPr>
          <a:xfrm>
            <a:off x="439125" y="6169489"/>
            <a:ext cx="1641941" cy="164194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159" y="8161837"/>
            <a:ext cx="1556762" cy="155676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55828" y="8302343"/>
            <a:ext cx="1253424" cy="1275750"/>
          </a:xfrm>
          <a:custGeom>
            <a:avLst/>
            <a:gdLst/>
            <a:ahLst/>
            <a:cxnLst/>
            <a:rect l="l" t="t" r="r" b="b"/>
            <a:pathLst>
              <a:path w="1253424" h="1275750">
                <a:moveTo>
                  <a:pt x="0" y="0"/>
                </a:moveTo>
                <a:lnTo>
                  <a:pt x="1253424" y="0"/>
                </a:lnTo>
                <a:lnTo>
                  <a:pt x="1253424" y="1275749"/>
                </a:lnTo>
                <a:lnTo>
                  <a:pt x="0" y="127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1" name="Group 11"/>
          <p:cNvGrpSpPr/>
          <p:nvPr/>
        </p:nvGrpSpPr>
        <p:grpSpPr>
          <a:xfrm>
            <a:off x="404159" y="4245841"/>
            <a:ext cx="1641941" cy="16419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0545" y="2749811"/>
            <a:ext cx="3494271" cy="1303990"/>
            <a:chOff x="0" y="0"/>
            <a:chExt cx="920302" cy="343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4B4949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9031" y="6456975"/>
            <a:ext cx="3717298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Construction of 2 x 50-70 unit buildings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$20-24 million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60920" y="8093137"/>
            <a:ext cx="4433906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provide trauma informed,  culturally grounded daily supports 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Site and building maintenance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$2.8 million annually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85351" y="4423396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 development sites or existing buildings  to offer transitional housing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2639"/>
              </a:lnSpc>
            </a:pP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48303" y="6317994"/>
            <a:ext cx="371729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393638" y="4423396"/>
            <a:ext cx="3717298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Investments in affordable housing options in response to need identified in the  Housing Needs Assessment -</a:t>
            </a:r>
          </a:p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for our workforce and low income families and seniors</a:t>
            </a:r>
            <a:endParaRPr lang="en-US" sz="2350" spc="-47" dirty="0" err="1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78245" y="6179014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Renovation of existing space</a:t>
            </a:r>
          </a:p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to meet specific needs of those leaving mental health or addictions  treatment 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71933" y="8163158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</a:t>
            </a: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employees</a:t>
            </a: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to deliver trauma informed, culturally grounded treatment and daily supports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$1.6 million per site annually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8121" y="3078591"/>
            <a:ext cx="2779117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Supported Housing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248303" y="2894604"/>
            <a:ext cx="3494271" cy="1303990"/>
            <a:chOff x="0" y="0"/>
            <a:chExt cx="920302" cy="3434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3FD3C1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72691" y="3083653"/>
            <a:ext cx="2845495" cy="87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000000"/>
                </a:solidFill>
                <a:latin typeface="Barlow Bold"/>
                <a:ea typeface="Barlow Bold"/>
                <a:cs typeface="Barlow Bold"/>
              </a:rPr>
              <a:t>Second Stage Housing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2492667" y="2894604"/>
            <a:ext cx="3494271" cy="1303990"/>
            <a:chOff x="0" y="0"/>
            <a:chExt cx="920302" cy="3434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FBD59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599667" y="3241661"/>
            <a:ext cx="3280271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Affordable Housing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04437" y="260992"/>
            <a:ext cx="11652290" cy="195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Phase Three </a:t>
            </a:r>
            <a:r>
              <a:rPr lang="en-US" sz="40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5-10 years</a:t>
            </a:r>
            <a:endParaRPr lang="en-US" sz="4000" dirty="0">
              <a:solidFill>
                <a:srgbClr val="000000"/>
              </a:solidFill>
              <a:latin typeface="Barlow"/>
              <a:ea typeface="Canva Sans Bold"/>
              <a:cs typeface="Canva Sans Bold"/>
            </a:endParaRPr>
          </a:p>
          <a:p>
            <a:pPr algn="ctr"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Permanent and Purpose-Built Options </a:t>
            </a:r>
            <a:endParaRPr lang="en-US" sz="4900" dirty="0">
              <a:solidFill>
                <a:srgbClr val="000000"/>
              </a:solidFill>
              <a:latin typeface="Barlow"/>
              <a:ea typeface="Canva Sans Bold"/>
              <a:cs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349031" y="4423396"/>
            <a:ext cx="3717298" cy="168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 2 development sites for supportive housing projects 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 million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383FF-19EA-B751-E33D-00F7F647F9C5}"/>
              </a:ext>
            </a:extLst>
          </p:cNvPr>
          <p:cNvSpPr txBox="1"/>
          <p:nvPr/>
        </p:nvSpPr>
        <p:spPr>
          <a:xfrm>
            <a:off x="3091721" y="815090"/>
            <a:ext cx="12535524" cy="7879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>
                <a:latin typeface="Barlow"/>
                <a:cs typeface="Calibri"/>
              </a:rPr>
              <a:t>YOUR SUPPORT</a:t>
            </a:r>
          </a:p>
          <a:p>
            <a:pPr algn="ctr"/>
            <a:endParaRPr lang="en-US" sz="4400" dirty="0">
              <a:latin typeface="Barlow"/>
              <a:cs typeface="Calibri"/>
            </a:endParaRPr>
          </a:p>
          <a:p>
            <a:pPr algn="ctr"/>
            <a:r>
              <a:rPr lang="en-US" sz="4400" dirty="0">
                <a:latin typeface="Barlow"/>
                <a:cs typeface="Calibri"/>
              </a:rPr>
              <a:t>Local government can support this plan through:</a:t>
            </a:r>
          </a:p>
          <a:p>
            <a:pPr algn="ctr"/>
            <a:endParaRPr lang="en-US" sz="4400" dirty="0">
              <a:latin typeface="Barlow"/>
              <a:cs typeface="Calibri"/>
            </a:endParaRPr>
          </a:p>
          <a:p>
            <a:r>
              <a:rPr lang="en-US" sz="4400" dirty="0">
                <a:latin typeface="Barlow"/>
                <a:cs typeface="Calibri"/>
              </a:rPr>
              <a:t>*</a:t>
            </a:r>
            <a:r>
              <a:rPr lang="en-US" sz="4400" b="1" dirty="0">
                <a:latin typeface="Barlow"/>
                <a:cs typeface="Calibri"/>
              </a:rPr>
              <a:t>Endorsement </a:t>
            </a:r>
          </a:p>
          <a:p>
            <a:endParaRPr lang="en-US" sz="4400" dirty="0">
              <a:latin typeface="Barlow"/>
              <a:cs typeface="Calibri"/>
            </a:endParaRPr>
          </a:p>
          <a:p>
            <a:r>
              <a:rPr lang="en-US" sz="4400" dirty="0">
                <a:latin typeface="Barlow"/>
                <a:cs typeface="Calibri"/>
              </a:rPr>
              <a:t>*</a:t>
            </a:r>
            <a:r>
              <a:rPr lang="en-US" sz="4400" b="1" dirty="0">
                <a:latin typeface="Barlow"/>
                <a:cs typeface="Calibri"/>
              </a:rPr>
              <a:t>Advocacy</a:t>
            </a:r>
            <a:r>
              <a:rPr lang="en-US" sz="4400" dirty="0">
                <a:latin typeface="Barlow"/>
                <a:cs typeface="Calibri"/>
              </a:rPr>
              <a:t> - at provincial and federal levels</a:t>
            </a:r>
          </a:p>
          <a:p>
            <a:endParaRPr lang="en-US" sz="4400" dirty="0">
              <a:latin typeface="Barlow"/>
              <a:cs typeface="Calibri"/>
            </a:endParaRPr>
          </a:p>
          <a:p>
            <a:r>
              <a:rPr lang="en-US" sz="4400" dirty="0">
                <a:latin typeface="Barlow"/>
                <a:cs typeface="Calibri"/>
              </a:rPr>
              <a:t>*</a:t>
            </a:r>
            <a:r>
              <a:rPr lang="en-US" sz="4400" b="1" dirty="0">
                <a:latin typeface="Barlow"/>
                <a:cs typeface="Calibri"/>
              </a:rPr>
              <a:t>Contribution</a:t>
            </a:r>
            <a:r>
              <a:rPr lang="en-US" sz="4400" dirty="0">
                <a:latin typeface="Barlow"/>
                <a:cs typeface="Calibri"/>
              </a:rPr>
              <a:t> - land/infrastructure, </a:t>
            </a:r>
          </a:p>
          <a:p>
            <a:r>
              <a:rPr lang="en-US" sz="4400" dirty="0">
                <a:latin typeface="Barlow"/>
                <a:cs typeface="Calibri"/>
              </a:rPr>
              <a:t>                               - supportive zoning and bylaws</a:t>
            </a:r>
            <a:endParaRPr lang="en-US" dirty="0"/>
          </a:p>
          <a:p>
            <a:pPr algn="ctr"/>
            <a:endParaRPr lang="en-US" sz="4400" dirty="0">
              <a:latin typeface="Barl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95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C4B8-03D4-C329-4405-C1759C26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4691"/>
            <a:ext cx="15773400" cy="2041814"/>
          </a:xfrm>
        </p:spPr>
        <p:txBody>
          <a:bodyPr/>
          <a:lstStyle/>
          <a:p>
            <a:r>
              <a:rPr lang="en-CA" sz="5400" dirty="0">
                <a:latin typeface="Barlow" panose="00000500000000000000" pitchFamily="2" charset="0"/>
              </a:rPr>
              <a:t>When Properly Resourced…</a:t>
            </a:r>
            <a:br>
              <a:rPr lang="en-CA" sz="5400" dirty="0">
                <a:latin typeface="Barlow" panose="00000500000000000000" pitchFamily="2" charset="0"/>
              </a:rPr>
            </a:br>
            <a:r>
              <a:rPr lang="en-CA" sz="5400" dirty="0">
                <a:latin typeface="Barlow" panose="00000500000000000000" pitchFamily="2" charset="0"/>
              </a:rPr>
              <a:t>There is Hope – We Know What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CA9D-31EE-BE4F-27F8-96DA799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0" y="1979128"/>
            <a:ext cx="17908733" cy="49097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3600" dirty="0">
                <a:latin typeface="Barlow" panose="00000500000000000000" pitchFamily="2" charset="0"/>
              </a:rPr>
              <a:t>The Village- Changing lives – Changing Community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lvl="1"/>
            <a:r>
              <a:rPr lang="en-CA" sz="3600" dirty="0">
                <a:latin typeface="Barlow" panose="00000500000000000000" pitchFamily="2" charset="0"/>
              </a:rPr>
              <a:t>1 in 5 accessed treatment with other substance use significantly reduced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lvl="1"/>
            <a:r>
              <a:rPr lang="en-CA" sz="3600" dirty="0">
                <a:latin typeface="Barlow" panose="00000500000000000000" pitchFamily="2" charset="0"/>
              </a:rPr>
              <a:t>Crime down 18% in neighbourhood Q2 2023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lvl="1"/>
            <a:r>
              <a:rPr lang="en-CA" sz="3600" dirty="0">
                <a:latin typeface="Barlow" panose="00000500000000000000" pitchFamily="2" charset="0"/>
              </a:rPr>
              <a:t>88% engaged in peer work and employment caring for neighbourhood and providing outreach which contributes to a safer community for all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lvl="1"/>
            <a:r>
              <a:rPr lang="en-CA" sz="3600" dirty="0">
                <a:latin typeface="Barlow" panose="00000500000000000000" pitchFamily="2" charset="0"/>
              </a:rPr>
              <a:t>Costs to service providers significantly reduced including 75 % reduction in emergency department visits 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lvl="1"/>
            <a:r>
              <a:rPr lang="en-CA" sz="3600" dirty="0">
                <a:latin typeface="Barlow" panose="00000500000000000000" pitchFamily="2" charset="0"/>
              </a:rPr>
              <a:t>Precursor to treatment and recovery. "Now I am supported. Now I am ready."</a:t>
            </a:r>
            <a:endParaRPr lang="en-CA" sz="3600" dirty="0">
              <a:latin typeface="Barlow" panose="00000500000000000000" pitchFamily="2" charset="0"/>
              <a:cs typeface="Calibri"/>
            </a:endParaRPr>
          </a:p>
          <a:p>
            <a:pPr marL="685800" lvl="1" indent="0">
              <a:buNone/>
            </a:pPr>
            <a:endParaRPr lang="en-CA" sz="3600">
              <a:cs typeface="Calibri"/>
            </a:endParaRPr>
          </a:p>
        </p:txBody>
      </p:sp>
      <p:pic>
        <p:nvPicPr>
          <p:cNvPr id="5" name="Google Shape;255;p3">
            <a:extLst>
              <a:ext uri="{FF2B5EF4-FFF2-40B4-BE49-F238E27FC236}">
                <a16:creationId xmlns:a16="http://schemas.microsoft.com/office/drawing/2014/main" id="{609D73E5-6BB1-1E02-5C40-2D4AA952BBF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001" y="7151977"/>
            <a:ext cx="13544550" cy="301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90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B90A-9124-92E7-44F1-68BB1F40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51" y="2"/>
            <a:ext cx="8551667" cy="2091201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arlow" panose="00000500000000000000" pitchFamily="2" charset="0"/>
              </a:rPr>
              <a:t>FROM THIS -</a:t>
            </a:r>
            <a:br>
              <a:rPr lang="en-US" dirty="0">
                <a:latin typeface="Barlow" panose="00000500000000000000" pitchFamily="2" charset="0"/>
              </a:rPr>
            </a:br>
            <a:r>
              <a:rPr lang="en-US" dirty="0">
                <a:latin typeface="Barlow" panose="00000500000000000000" pitchFamily="2" charset="0"/>
              </a:rPr>
              <a:t>               </a:t>
            </a:r>
            <a:r>
              <a:rPr lang="en-US" sz="6600" dirty="0">
                <a:latin typeface="Barlow" panose="00000500000000000000" pitchFamily="2" charset="0"/>
              </a:rPr>
              <a:t>TO THIS</a:t>
            </a:r>
            <a:endParaRPr lang="en-CA" dirty="0">
              <a:latin typeface="Barlow" panose="00000500000000000000" pitchFamily="2" charset="0"/>
            </a:endParaRPr>
          </a:p>
        </p:txBody>
      </p:sp>
      <p:pic>
        <p:nvPicPr>
          <p:cNvPr id="4" name="Picture Placeholder 4" descr="Duncan's Lewis Street homeless issues raising ire of residents – Cowichan  Valley Citizen">
            <a:extLst>
              <a:ext uri="{FF2B5EF4-FFF2-40B4-BE49-F238E27FC236}">
                <a16:creationId xmlns:a16="http://schemas.microsoft.com/office/drawing/2014/main" id="{2BCB03ED-BC56-2078-19D3-FA33DAAE4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r="27196"/>
          <a:stretch>
            <a:fillRect/>
          </a:stretch>
        </p:blipFill>
        <p:spPr bwMode="auto">
          <a:xfrm>
            <a:off x="1011725" y="294312"/>
            <a:ext cx="4273442" cy="625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5ADC0B8-7C4A-0976-B718-6415C7223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2626423"/>
            <a:ext cx="10822866" cy="37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9D37184-5787-25D7-5943-EFCF564E3A9A}"/>
              </a:ext>
            </a:extLst>
          </p:cNvPr>
          <p:cNvSpPr/>
          <p:nvPr/>
        </p:nvSpPr>
        <p:spPr>
          <a:xfrm>
            <a:off x="6258538" y="222871"/>
            <a:ext cx="2224376" cy="1318178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C5EFE5-9DFA-66CC-6B73-36967A67CCE8}"/>
              </a:ext>
            </a:extLst>
          </p:cNvPr>
          <p:cNvSpPr/>
          <p:nvPr/>
        </p:nvSpPr>
        <p:spPr>
          <a:xfrm>
            <a:off x="13226365" y="1410983"/>
            <a:ext cx="1356107" cy="172530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700"/>
          </a:p>
        </p:txBody>
      </p:sp>
      <p:pic>
        <p:nvPicPr>
          <p:cNvPr id="3" name="Google Shape;255;p3">
            <a:extLst>
              <a:ext uri="{FF2B5EF4-FFF2-40B4-BE49-F238E27FC236}">
                <a16:creationId xmlns:a16="http://schemas.microsoft.com/office/drawing/2014/main" id="{5EFB7C90-A165-8EC5-B957-3DB57B725FB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655" y="6994412"/>
            <a:ext cx="13918622" cy="276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99FE1-ECF0-EDFE-C79F-3440332B752C}"/>
              </a:ext>
            </a:extLst>
          </p:cNvPr>
          <p:cNvSpPr txBox="1"/>
          <p:nvPr/>
        </p:nvSpPr>
        <p:spPr>
          <a:xfrm>
            <a:off x="527271" y="6994412"/>
            <a:ext cx="26211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50" dirty="0"/>
              <a:t>Photo above- Cowichan Valley Citizen</a:t>
            </a:r>
          </a:p>
        </p:txBody>
      </p:sp>
    </p:spTree>
    <p:extLst>
      <p:ext uri="{BB962C8B-B14F-4D97-AF65-F5344CB8AC3E}">
        <p14:creationId xmlns:p14="http://schemas.microsoft.com/office/powerpoint/2010/main" val="179116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02351" y="-2612464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2628249" y="5617136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555872" y="3279214"/>
            <a:ext cx="1516757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Huy </a:t>
            </a:r>
            <a:r>
              <a:rPr lang="en-US" sz="9000" dirty="0" err="1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ch</a:t>
            </a: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q’u</a:t>
            </a:r>
            <a:endParaRPr lang="en-US" sz="9000" dirty="0">
              <a:solidFill>
                <a:srgbClr val="000000"/>
              </a:solidFill>
              <a:latin typeface="Barlow"/>
              <a:ea typeface="Maven Pro Bold"/>
              <a:cs typeface="Maven Pro Bold"/>
              <a:sym typeface="Maven Pro Bold"/>
            </a:endParaRPr>
          </a:p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Thank you</a:t>
            </a:r>
          </a:p>
        </p:txBody>
      </p:sp>
      <p:sp>
        <p:nvSpPr>
          <p:cNvPr id="6" name="AutoShape 6"/>
          <p:cNvSpPr/>
          <p:nvPr/>
        </p:nvSpPr>
        <p:spPr>
          <a:xfrm>
            <a:off x="8630417" y="7252414"/>
            <a:ext cx="527104" cy="0"/>
          </a:xfrm>
          <a:prstGeom prst="line">
            <a:avLst/>
          </a:prstGeom>
          <a:ln w="47625" cap="rnd">
            <a:solidFill>
              <a:srgbClr val="1363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1842" y="1292789"/>
            <a:ext cx="9001419" cy="82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</a:pPr>
            <a:r>
              <a:rPr lang="en-US" sz="5950" spc="191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THE COWICHAN REGION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4177" y="2777245"/>
            <a:ext cx="15716750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2"/>
              </a:lnSpc>
            </a:pPr>
            <a:r>
              <a:rPr lang="en-US" sz="28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Success in the Cowichan region has been largely due to the way in which we work together, our regional focus to complex social issues.   </a:t>
            </a:r>
            <a:endParaRPr lang="en-US" sz="2847" spc="-56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3132"/>
              </a:lnSpc>
            </a:pPr>
            <a:endParaRPr lang="en-US" sz="2847" spc="-56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3132"/>
              </a:lnSpc>
            </a:pPr>
            <a:r>
              <a:rPr lang="en-US" sz="28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Cowichan region local governments and Indigenous leaders  are aligned across civic jurisdictions and mandates and united in their approach to clear and coherent goals.</a:t>
            </a:r>
            <a:endParaRPr lang="en-US" sz="2800" spc="-56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3132"/>
              </a:lnSpc>
            </a:pPr>
            <a:endParaRPr lang="en-US" sz="2847" spc="-56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3132"/>
              </a:lnSpc>
            </a:pPr>
            <a:r>
              <a:rPr lang="en-US" sz="2800" spc="-56" dirty="0">
                <a:solidFill>
                  <a:srgbClr val="000000"/>
                </a:solidFill>
                <a:latin typeface="Barlow"/>
                <a:ea typeface="Barlow"/>
                <a:cs typeface="Barlow"/>
              </a:rPr>
              <a:t> Members of the Coalition to Address Homelessness have collaborated on a 3-phase comprehensive response to this complex crisis in our community.  </a:t>
            </a:r>
          </a:p>
          <a:p>
            <a:pPr algn="ctr">
              <a:lnSpc>
                <a:spcPts val="3132"/>
              </a:lnSpc>
            </a:pPr>
            <a:endParaRPr lang="en-US" sz="2847" spc="-56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3132"/>
              </a:lnSpc>
            </a:pPr>
            <a:endParaRPr lang="en-US" sz="2800" spc="-56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3132"/>
              </a:lnSpc>
              <a:spcBef>
                <a:spcPct val="0"/>
              </a:spcBef>
            </a:pPr>
            <a:endParaRPr lang="en-US" sz="2847" spc="-56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title"/>
          </p:nvPr>
        </p:nvSpPr>
        <p:spPr>
          <a:xfrm>
            <a:off x="338888" y="256013"/>
            <a:ext cx="17601721" cy="2142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>
                <a:latin typeface="Barlow"/>
              </a:rPr>
              <a:t>Built on Partnerships and Working Together</a:t>
            </a:r>
            <a:endParaRPr lang="en-US">
              <a:latin typeface="Barlow"/>
              <a:cs typeface="Calibri Light" panose="020F0302020204030204"/>
            </a:endParaRPr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6" r="-4432" b="-4197"/>
          <a:stretch/>
        </p:blipFill>
        <p:spPr>
          <a:xfrm>
            <a:off x="904688" y="2663025"/>
            <a:ext cx="2989163" cy="7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 descr="A picture containing text, sign, clipar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538" y="6666881"/>
            <a:ext cx="1985213" cy="14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151" y="2390288"/>
            <a:ext cx="3150377" cy="12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5495" y="2689376"/>
            <a:ext cx="1985216" cy="208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3292" y="2663026"/>
            <a:ext cx="2142209" cy="149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213" y="2112938"/>
            <a:ext cx="2631338" cy="263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5822" y="4590475"/>
            <a:ext cx="2299526" cy="10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2088" y="4068320"/>
            <a:ext cx="2631375" cy="130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2378" y="6709257"/>
            <a:ext cx="1013148" cy="116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94" y="8354856"/>
            <a:ext cx="2631375" cy="11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541" y="5068858"/>
            <a:ext cx="2221647" cy="144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2083" y="8225807"/>
            <a:ext cx="1456152" cy="144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14" y="6570852"/>
            <a:ext cx="3229811" cy="10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38" y="3715915"/>
            <a:ext cx="2142225" cy="128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510" y="4730687"/>
            <a:ext cx="2221650" cy="19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88" y="5418038"/>
            <a:ext cx="2631374" cy="60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2" y="8077988"/>
            <a:ext cx="2508000" cy="13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225" y="6366518"/>
            <a:ext cx="2631375" cy="102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532" y="5793300"/>
            <a:ext cx="3150375" cy="95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128" y="8419484"/>
            <a:ext cx="1743032" cy="14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5538050" y="2477307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ted Way helping more local organizations recover from COVID-19 - My Comox Valley Now">
            <a:extLst>
              <a:ext uri="{FF2B5EF4-FFF2-40B4-BE49-F238E27FC236}">
                <a16:creationId xmlns:a16="http://schemas.microsoft.com/office/drawing/2014/main" id="{B03A9247-A5BD-6EAC-CCF2-3BB37699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943" y="4590474"/>
            <a:ext cx="2945423" cy="1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wichan Women Against Violence Society ">
            <a:extLst>
              <a:ext uri="{FF2B5EF4-FFF2-40B4-BE49-F238E27FC236}">
                <a16:creationId xmlns:a16="http://schemas.microsoft.com/office/drawing/2014/main" id="{0A546E4B-5EC8-60E4-4772-BC5F8AE7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10" y="7152233"/>
            <a:ext cx="2100221" cy="21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RCA wishes to extend a huge thank you to our Concerts in the Park sponsors! - Ladysmith ...">
            <a:extLst>
              <a:ext uri="{FF2B5EF4-FFF2-40B4-BE49-F238E27FC236}">
                <a16:creationId xmlns:a16="http://schemas.microsoft.com/office/drawing/2014/main" id="{1300844C-6ADF-3B82-C200-F1B91981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32" y="6845471"/>
            <a:ext cx="3518873" cy="10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B5F31-6BFB-8D7B-53E2-862400916DAE}"/>
              </a:ext>
            </a:extLst>
          </p:cNvPr>
          <p:cNvSpPr txBox="1"/>
          <p:nvPr/>
        </p:nvSpPr>
        <p:spPr>
          <a:xfrm>
            <a:off x="12628397" y="9282612"/>
            <a:ext cx="30917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Cowichan </a:t>
            </a:r>
            <a:r>
              <a:rPr lang="en-US" b="1" dirty="0" err="1">
                <a:cs typeface="Calibri"/>
              </a:rPr>
              <a:t>Neighbourhood</a:t>
            </a:r>
            <a:r>
              <a:rPr lang="en-US" b="1" dirty="0">
                <a:cs typeface="Calibri"/>
              </a:rPr>
              <a:t> House</a:t>
            </a:r>
            <a:endParaRPr lang="en-US" b="1" dirty="0"/>
          </a:p>
        </p:txBody>
      </p:sp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C3C2D451-C5C4-411B-A815-C4BC5D536FD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736" y="7692140"/>
            <a:ext cx="1791331" cy="14488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C4B8-03D4-C329-4405-C1759C26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48" y="547688"/>
            <a:ext cx="16056552" cy="1988345"/>
          </a:xfrm>
        </p:spPr>
        <p:txBody>
          <a:bodyPr>
            <a:normAutofit/>
          </a:bodyPr>
          <a:lstStyle/>
          <a:p>
            <a:r>
              <a:rPr lang="en-CA" sz="5400" dirty="0">
                <a:latin typeface="Barlow" panose="00000500000000000000" pitchFamily="2" charset="0"/>
              </a:rPr>
              <a:t>Our Current Situation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CA9D-31EE-BE4F-27F8-96DA799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66" y="1973901"/>
            <a:ext cx="15773400" cy="6803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CA" sz="4200" dirty="0"/>
          </a:p>
          <a:p>
            <a:pPr marL="0" indent="0" algn="ctr">
              <a:buNone/>
            </a:pPr>
            <a:r>
              <a:rPr lang="en-CA" sz="4200" dirty="0">
                <a:latin typeface="Barlow" panose="00000500000000000000" pitchFamily="2" charset="0"/>
              </a:rPr>
              <a:t>A 2024 count by direct providers identified 423 People who are unhoused or residing in shelters, the Village or </a:t>
            </a:r>
            <a:r>
              <a:rPr lang="en-CA" sz="4200">
                <a:latin typeface="Barlow" panose="00000500000000000000" pitchFamily="2" charset="0"/>
              </a:rPr>
              <a:t>Sq’uamal</a:t>
            </a:r>
            <a:r>
              <a:rPr lang="en-CA" sz="4200" dirty="0">
                <a:latin typeface="Barlow" panose="00000500000000000000" pitchFamily="2" charset="0"/>
              </a:rPr>
              <a:t> in the central core. </a:t>
            </a:r>
          </a:p>
          <a:p>
            <a:pPr marL="0" indent="0" algn="ctr">
              <a:buNone/>
            </a:pPr>
            <a:r>
              <a:rPr lang="en-CA" sz="4200" dirty="0">
                <a:latin typeface="Barlow" panose="00000500000000000000" pitchFamily="2" charset="0"/>
                <a:cs typeface="Calibri"/>
              </a:rPr>
              <a:t>The 2023 Point in Time report indicates that most of the 223 people reported that day are from our OWN region. </a:t>
            </a:r>
          </a:p>
          <a:p>
            <a:r>
              <a:rPr lang="en-CA" sz="4200" dirty="0">
                <a:latin typeface="Barlow" panose="00000500000000000000" pitchFamily="2" charset="0"/>
                <a:cs typeface="Calibri"/>
              </a:rPr>
              <a:t>23% of those unhoused are from Lake Cowichan</a:t>
            </a:r>
          </a:p>
          <a:p>
            <a:r>
              <a:rPr lang="en-CA" sz="4200" dirty="0">
                <a:latin typeface="Barlow" panose="00000500000000000000" pitchFamily="2" charset="0"/>
                <a:cs typeface="Calibri"/>
              </a:rPr>
              <a:t>46% of those unhoused are Indigenous and</a:t>
            </a:r>
          </a:p>
          <a:p>
            <a:r>
              <a:rPr lang="en-CA" sz="4200" dirty="0">
                <a:latin typeface="Barlow" panose="00000500000000000000" pitchFamily="2" charset="0"/>
                <a:cs typeface="Calibri"/>
              </a:rPr>
              <a:t>Of that 46% - 17 were between the ages of 13 and 18</a:t>
            </a:r>
            <a:endParaRPr lang="en-US" dirty="0">
              <a:latin typeface="Barlow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53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5CABB3-211E-1145-BCB9-3C79A5C7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50" y="414359"/>
            <a:ext cx="15430500" cy="1870365"/>
          </a:xfrm>
        </p:spPr>
        <p:txBody>
          <a:bodyPr/>
          <a:lstStyle/>
          <a:p>
            <a:r>
              <a:rPr lang="en-CA" sz="5400" dirty="0">
                <a:latin typeface="Barlow"/>
              </a:rPr>
              <a:t>Our Current Situation - Shelter Options</a:t>
            </a:r>
            <a:endParaRPr lang="en-CA" dirty="0">
              <a:latin typeface="Barlow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A88B-1E67-C78B-CE83-F1D906956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2" y="2285310"/>
            <a:ext cx="17772798" cy="70326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CA" sz="4400" dirty="0">
                <a:latin typeface="Barlow"/>
              </a:rPr>
              <a:t>Our limited shelter space includes: </a:t>
            </a:r>
            <a:endParaRPr lang="en-CA" sz="4200" dirty="0">
              <a:latin typeface="Barlow"/>
            </a:endParaRPr>
          </a:p>
          <a:p>
            <a:pPr marL="571500" indent="-571500"/>
            <a:r>
              <a:rPr lang="en-CA" sz="4200" dirty="0">
                <a:latin typeface="Barlow"/>
              </a:rPr>
              <a:t>36 beds at </a:t>
            </a:r>
            <a:r>
              <a:rPr lang="en-CA" sz="4200" dirty="0" err="1">
                <a:latin typeface="Barlow"/>
              </a:rPr>
              <a:t>Warmland</a:t>
            </a:r>
            <a:r>
              <a:rPr lang="en-CA" sz="4200" dirty="0">
                <a:latin typeface="Barlow"/>
              </a:rPr>
              <a:t> Shelter 								                 </a:t>
            </a:r>
            <a:endParaRPr lang="en-CA" sz="4200" dirty="0">
              <a:latin typeface="Barlow"/>
              <a:cs typeface="Calibri"/>
            </a:endParaRPr>
          </a:p>
          <a:p>
            <a:pPr marL="571500" indent="-571500"/>
            <a:r>
              <a:rPr lang="en-CA" sz="4200" dirty="0">
                <a:latin typeface="Barlow"/>
              </a:rPr>
              <a:t>24 beds at Cedar Branches Women’s Shelter						         </a:t>
            </a:r>
            <a:endParaRPr lang="en-CA" sz="4200" dirty="0">
              <a:latin typeface="Barlow"/>
              <a:cs typeface="Calibri"/>
            </a:endParaRPr>
          </a:p>
          <a:p>
            <a:pPr marL="571500" indent="-571500"/>
            <a:r>
              <a:rPr lang="en-CA" sz="4200" dirty="0">
                <a:latin typeface="Barlow"/>
              </a:rPr>
              <a:t>15 additional beds at </a:t>
            </a:r>
            <a:r>
              <a:rPr lang="en-CA" sz="4200" dirty="0" err="1">
                <a:latin typeface="Barlow"/>
              </a:rPr>
              <a:t>Warmland</a:t>
            </a:r>
            <a:r>
              <a:rPr lang="en-CA" sz="4200" dirty="0">
                <a:latin typeface="Barlow"/>
              </a:rPr>
              <a:t> during extreme cold weather                 	 </a:t>
            </a:r>
            <a:endParaRPr lang="en-CA" sz="4200" b="1" dirty="0">
              <a:latin typeface="Barlow"/>
              <a:cs typeface="Calibri"/>
            </a:endParaRPr>
          </a:p>
          <a:p>
            <a:pPr marL="571500" indent="-571500"/>
            <a:r>
              <a:rPr lang="en-CA" sz="4200" dirty="0">
                <a:latin typeface="Barlow"/>
              </a:rPr>
              <a:t>No current extreme weather shelter location identified  		</a:t>
            </a:r>
            <a:endParaRPr lang="en-CA" sz="4200" b="1" dirty="0">
              <a:latin typeface="Barlow"/>
              <a:cs typeface="Calibri"/>
            </a:endParaRPr>
          </a:p>
          <a:p>
            <a:pPr marL="0" indent="0">
              <a:buNone/>
            </a:pPr>
            <a:r>
              <a:rPr lang="en-CA" sz="4200" dirty="0">
                <a:latin typeface="Barlow"/>
              </a:rPr>
              <a:t>   </a:t>
            </a:r>
          </a:p>
          <a:p>
            <a:pPr marL="0" indent="0">
              <a:buNone/>
            </a:pPr>
            <a:r>
              <a:rPr lang="en-CA" sz="4200" b="1" dirty="0">
                <a:latin typeface="Barlow"/>
              </a:rPr>
              <a:t>It is directly known that over 300 people require </a:t>
            </a:r>
            <a:r>
              <a:rPr lang="en-CA" sz="4200" b="1">
                <a:latin typeface="Barlow"/>
              </a:rPr>
              <a:t>permanent housing</a:t>
            </a:r>
            <a:r>
              <a:rPr lang="en-CA" sz="4200" b="1" dirty="0">
                <a:latin typeface="Barlow"/>
              </a:rPr>
              <a:t>	</a:t>
            </a:r>
          </a:p>
          <a:p>
            <a:pPr marL="0" indent="0">
              <a:buNone/>
            </a:pPr>
            <a:endParaRPr lang="en-CA" sz="4200" b="1" dirty="0">
              <a:latin typeface="Barlow"/>
            </a:endParaRPr>
          </a:p>
          <a:p>
            <a:pPr marL="571500" indent="-571500"/>
            <a:r>
              <a:rPr lang="en-CA" sz="4000" dirty="0">
                <a:latin typeface="Barlow"/>
              </a:rPr>
              <a:t>In 2023 444 people sheltered at </a:t>
            </a:r>
            <a:r>
              <a:rPr lang="en-CA" sz="4000" dirty="0" err="1">
                <a:latin typeface="Barlow"/>
              </a:rPr>
              <a:t>Warmland</a:t>
            </a:r>
            <a:r>
              <a:rPr lang="en-CA" sz="4000" dirty="0">
                <a:latin typeface="Barlow"/>
              </a:rPr>
              <a:t>.  80 of whom were over the age of 60 -the </a:t>
            </a:r>
            <a:r>
              <a:rPr lang="en-CA" sz="4000" b="1" dirty="0">
                <a:latin typeface="Barlow"/>
              </a:rPr>
              <a:t>oldest guest was 77</a:t>
            </a:r>
            <a:r>
              <a:rPr lang="en-CA" sz="4200" dirty="0">
                <a:latin typeface="Barlow"/>
              </a:rPr>
              <a:t>	</a:t>
            </a:r>
            <a:endParaRPr lang="en-CA" sz="4200" b="1" dirty="0">
              <a:latin typeface="Barlow"/>
              <a:cs typeface="Calibri"/>
            </a:endParaRPr>
          </a:p>
          <a:p>
            <a:pPr marL="571500" indent="-571500"/>
            <a:r>
              <a:rPr lang="en-CA" sz="4000" dirty="0">
                <a:latin typeface="Barlow"/>
              </a:rPr>
              <a:t>Seniors Residential Care and Assisted Living are not able to support those living with mental health and addictions, complex care or health challenges</a:t>
            </a:r>
            <a:r>
              <a:rPr lang="en-CA" sz="4200" dirty="0">
                <a:latin typeface="Barlow"/>
              </a:rPr>
              <a:t>	</a:t>
            </a:r>
            <a:r>
              <a:rPr lang="en-CA" sz="4200" dirty="0"/>
              <a:t>						       </a:t>
            </a:r>
            <a:r>
              <a:rPr lang="en-CA" sz="4200" b="1" dirty="0"/>
              <a:t>         </a:t>
            </a:r>
            <a:endParaRPr lang="en-CA" sz="4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8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C4B8-03D4-C329-4405-C1759C26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1"/>
            <a:ext cx="8229600" cy="1910952"/>
          </a:xfrm>
        </p:spPr>
        <p:txBody>
          <a:bodyPr>
            <a:normAutofit/>
          </a:bodyPr>
          <a:lstStyle/>
          <a:p>
            <a:r>
              <a:rPr lang="en-CA" sz="5400" dirty="0">
                <a:latin typeface="Barlow"/>
              </a:rPr>
              <a:t>Our Current Situation -</a:t>
            </a:r>
            <a:br>
              <a:rPr lang="en-CA" sz="5400" dirty="0">
                <a:latin typeface="Barlow"/>
              </a:rPr>
            </a:br>
            <a:r>
              <a:rPr lang="en-CA" sz="5400" dirty="0">
                <a:latin typeface="Barlow"/>
              </a:rPr>
              <a:t>Supported Housing </a:t>
            </a:r>
            <a:endParaRPr lang="en-CA" dirty="0">
              <a:latin typeface="Barlow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CA9D-31EE-BE4F-27F8-96DA799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21" y="2892171"/>
            <a:ext cx="10003172" cy="4934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latin typeface="Barlow"/>
              </a:rPr>
              <a:t>Village 34 units</a:t>
            </a:r>
            <a:endParaRPr lang="en-CA" sz="3600">
              <a:latin typeface="Barlow"/>
              <a:ea typeface="Calibri"/>
              <a:cs typeface="Calibri"/>
            </a:endParaRPr>
          </a:p>
          <a:p>
            <a:r>
              <a:rPr lang="en-CA" sz="3600" err="1">
                <a:latin typeface="Barlow"/>
              </a:rPr>
              <a:t>Squ’mul</a:t>
            </a:r>
            <a:r>
              <a:rPr lang="en-CA" sz="3600" dirty="0">
                <a:latin typeface="Barlow"/>
              </a:rPr>
              <a:t> 52 Units </a:t>
            </a:r>
            <a:endParaRPr lang="en-CA" sz="3600">
              <a:latin typeface="Barlow"/>
              <a:ea typeface="Calibri"/>
              <a:cs typeface="Calibri"/>
            </a:endParaRPr>
          </a:p>
          <a:p>
            <a:r>
              <a:rPr lang="en-CA" sz="3600" err="1">
                <a:latin typeface="Barlow"/>
              </a:rPr>
              <a:t>Warmland</a:t>
            </a:r>
            <a:r>
              <a:rPr lang="en-CA" sz="3600" dirty="0">
                <a:latin typeface="Barlow"/>
              </a:rPr>
              <a:t> Bunk House and Apartments 24 </a:t>
            </a:r>
            <a:endParaRPr lang="en-CA" sz="3600">
              <a:latin typeface="Barlow"/>
              <a:cs typeface="Calibri"/>
            </a:endParaRPr>
          </a:p>
          <a:p>
            <a:r>
              <a:rPr lang="en-CA" sz="3600" dirty="0">
                <a:latin typeface="Barlow"/>
              </a:rPr>
              <a:t>2026/7 White Road 48 Units</a:t>
            </a:r>
            <a:endParaRPr lang="en-CA" sz="3600">
              <a:latin typeface="Barlow"/>
              <a:ea typeface="Calibri"/>
              <a:cs typeface="Calibri"/>
            </a:endParaRPr>
          </a:p>
          <a:p>
            <a:r>
              <a:rPr lang="en-CA" sz="3600" dirty="0">
                <a:latin typeface="Barlow"/>
              </a:rPr>
              <a:t>Duncan Manor 122 Units for 55+ Seniors (Low Income and people with physical and mental health challenges), and Independent Living</a:t>
            </a:r>
            <a:endParaRPr lang="en-CA" sz="3600" dirty="0">
              <a:latin typeface="Barlow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A4F27-3C9D-79CC-3046-11FB877F2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83" y="5948342"/>
            <a:ext cx="7128164" cy="400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271;p5">
            <a:extLst>
              <a:ext uri="{FF2B5EF4-FFF2-40B4-BE49-F238E27FC236}">
                <a16:creationId xmlns:a16="http://schemas.microsoft.com/office/drawing/2014/main" id="{FAA14097-4B4B-44A1-AA51-CF793D59E73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2865" y="155328"/>
            <a:ext cx="4747502" cy="546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48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07413" y="214383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3619176" y="214383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25643"/>
            <a:ext cx="4011290" cy="1003792"/>
            <a:chOff x="0" y="0"/>
            <a:chExt cx="162403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6B82C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08909" y="4058675"/>
            <a:ext cx="2450872" cy="245087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87055" y="7125410"/>
            <a:ext cx="4011290" cy="1003792"/>
            <a:chOff x="0" y="0"/>
            <a:chExt cx="1624031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C7ECF">
                <a:alpha val="50980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25704" y="4201235"/>
            <a:ext cx="2450872" cy="245087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23145" y="7102427"/>
            <a:ext cx="3969124" cy="1003792"/>
            <a:chOff x="0" y="0"/>
            <a:chExt cx="1624031" cy="4107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24031" cy="410717"/>
            </a:xfrm>
            <a:custGeom>
              <a:avLst/>
              <a:gdLst/>
              <a:ahLst/>
              <a:cxnLst/>
              <a:rect l="l" t="t" r="r" b="b"/>
              <a:pathLst>
                <a:path w="1624031" h="410717">
                  <a:moveTo>
                    <a:pt x="1420831" y="0"/>
                  </a:moveTo>
                  <a:cubicBezTo>
                    <a:pt x="1533055" y="0"/>
                    <a:pt x="1624031" y="91942"/>
                    <a:pt x="1624031" y="205359"/>
                  </a:cubicBezTo>
                  <a:cubicBezTo>
                    <a:pt x="1624031" y="318775"/>
                    <a:pt x="1533055" y="410717"/>
                    <a:pt x="1420831" y="410717"/>
                  </a:cubicBezTo>
                  <a:lnTo>
                    <a:pt x="203200" y="410717"/>
                  </a:lnTo>
                  <a:cubicBezTo>
                    <a:pt x="90976" y="410717"/>
                    <a:pt x="0" y="318775"/>
                    <a:pt x="0" y="205359"/>
                  </a:cubicBezTo>
                  <a:cubicBezTo>
                    <a:pt x="0" y="919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624031" cy="467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82271" y="4171676"/>
            <a:ext cx="2450872" cy="245087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23" name="Freeform 23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24" name="Freeform 24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25" name="Freeform 25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26" name="Freeform 26"/>
          <p:cNvSpPr/>
          <p:nvPr/>
        </p:nvSpPr>
        <p:spPr>
          <a:xfrm>
            <a:off x="2155502" y="4309587"/>
            <a:ext cx="1757687" cy="1949048"/>
          </a:xfrm>
          <a:custGeom>
            <a:avLst/>
            <a:gdLst/>
            <a:ahLst/>
            <a:cxnLst/>
            <a:rect l="l" t="t" r="r" b="b"/>
            <a:pathLst>
              <a:path w="1757687" h="1949048">
                <a:moveTo>
                  <a:pt x="0" y="0"/>
                </a:moveTo>
                <a:lnTo>
                  <a:pt x="1757687" y="0"/>
                </a:lnTo>
                <a:lnTo>
                  <a:pt x="1757687" y="1949048"/>
                </a:lnTo>
                <a:lnTo>
                  <a:pt x="0" y="194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/>
          <p:nvPr/>
        </p:nvSpPr>
        <p:spPr>
          <a:xfrm>
            <a:off x="7878239" y="4422588"/>
            <a:ext cx="1858937" cy="1647483"/>
          </a:xfrm>
          <a:custGeom>
            <a:avLst/>
            <a:gdLst/>
            <a:ahLst/>
            <a:cxnLst/>
            <a:rect l="l" t="t" r="r" b="b"/>
            <a:pathLst>
              <a:path w="1858937" h="1647483">
                <a:moveTo>
                  <a:pt x="0" y="0"/>
                </a:moveTo>
                <a:lnTo>
                  <a:pt x="1858936" y="0"/>
                </a:lnTo>
                <a:lnTo>
                  <a:pt x="1858936" y="1647483"/>
                </a:lnTo>
                <a:lnTo>
                  <a:pt x="0" y="1647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8" name="Freeform 28"/>
          <p:cNvSpPr/>
          <p:nvPr/>
        </p:nvSpPr>
        <p:spPr>
          <a:xfrm>
            <a:off x="13572431" y="4460451"/>
            <a:ext cx="1840539" cy="1873322"/>
          </a:xfrm>
          <a:custGeom>
            <a:avLst/>
            <a:gdLst/>
            <a:ahLst/>
            <a:cxnLst/>
            <a:rect l="l" t="t" r="r" b="b"/>
            <a:pathLst>
              <a:path w="1840539" h="1873322">
                <a:moveTo>
                  <a:pt x="0" y="0"/>
                </a:moveTo>
                <a:lnTo>
                  <a:pt x="1840539" y="0"/>
                </a:lnTo>
                <a:lnTo>
                  <a:pt x="1840539" y="1873323"/>
                </a:lnTo>
                <a:lnTo>
                  <a:pt x="0" y="187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9" name="TextBox 29"/>
          <p:cNvSpPr txBox="1"/>
          <p:nvPr/>
        </p:nvSpPr>
        <p:spPr>
          <a:xfrm>
            <a:off x="1808909" y="1040891"/>
            <a:ext cx="13867667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5"/>
              </a:lnSpc>
            </a:pPr>
            <a:endParaRPr lang="en-US" sz="5400" spc="112" dirty="0">
              <a:solidFill>
                <a:srgbClr val="000000"/>
              </a:solidFill>
              <a:latin typeface="Barlow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3604"/>
              </a:lnSpc>
            </a:pPr>
            <a:r>
              <a:rPr lang="en-US" sz="5400" spc="112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OUR SOLUTION:</a:t>
            </a:r>
            <a:endParaRPr lang="en-US" dirty="0"/>
          </a:p>
          <a:p>
            <a:pPr algn="ctr">
              <a:lnSpc>
                <a:spcPts val="3604"/>
              </a:lnSpc>
            </a:pPr>
            <a:endParaRPr lang="en-US" sz="5400" spc="112" dirty="0">
              <a:solidFill>
                <a:srgbClr val="000000"/>
              </a:solidFill>
              <a:latin typeface="Barlow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3604"/>
              </a:lnSpc>
            </a:pPr>
            <a:r>
              <a:rPr lang="en-US" sz="3500" spc="112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3 Phase comprehensive plan</a:t>
            </a:r>
            <a:endParaRPr lang="en-US" sz="3500" spc="112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algn="ctr">
              <a:lnSpc>
                <a:spcPts val="3604"/>
              </a:lnSpc>
            </a:pPr>
            <a:r>
              <a:rPr lang="en-US" sz="3500" spc="112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Requires all levels of government to work collaboratively with investments in:     </a:t>
            </a:r>
            <a:endParaRPr lang="en-US" sz="3500" spc="112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algn="ctr">
              <a:lnSpc>
                <a:spcPts val="3604"/>
              </a:lnSpc>
            </a:pPr>
            <a:endParaRPr lang="en-US" sz="3500" spc="112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algn="ctr">
              <a:lnSpc>
                <a:spcPts val="3605"/>
              </a:lnSpc>
            </a:pPr>
            <a:endParaRPr lang="en-US" sz="3500" spc="112">
              <a:solidFill>
                <a:srgbClr val="000000"/>
              </a:solidFill>
              <a:latin typeface="Barlow Bold"/>
              <a:ea typeface="Barlow"/>
              <a:cs typeface="Barlow"/>
            </a:endParaRPr>
          </a:p>
          <a:p>
            <a:pPr algn="ctr">
              <a:lnSpc>
                <a:spcPts val="3605"/>
              </a:lnSpc>
            </a:pPr>
            <a:endParaRPr lang="en-US" sz="3500" spc="112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64193" y="7186226"/>
            <a:ext cx="3140305" cy="60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Land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530807" y="7205276"/>
            <a:ext cx="1923786" cy="99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037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Operations</a:t>
            </a:r>
          </a:p>
          <a:p>
            <a:pPr algn="ctr">
              <a:lnSpc>
                <a:spcPts val="3824"/>
              </a:lnSpc>
            </a:pPr>
            <a:endParaRPr lang="en-US" sz="3037">
              <a:solidFill>
                <a:srgbClr val="000000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20702" y="7288339"/>
            <a:ext cx="4974011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Buildings/Infrastructure</a:t>
            </a:r>
          </a:p>
          <a:p>
            <a:pPr algn="ctr">
              <a:lnSpc>
                <a:spcPts val="2520"/>
              </a:lnSpc>
            </a:pPr>
            <a:endParaRPr lang="en-US" sz="2799">
              <a:solidFill>
                <a:srgbClr val="000000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255" y="4098017"/>
            <a:ext cx="1104861" cy="1225148"/>
          </a:xfrm>
          <a:custGeom>
            <a:avLst/>
            <a:gdLst/>
            <a:ahLst/>
            <a:cxnLst/>
            <a:rect l="l" t="t" r="r" b="b"/>
            <a:pathLst>
              <a:path w="1104861" h="1225148">
                <a:moveTo>
                  <a:pt x="0" y="0"/>
                </a:moveTo>
                <a:lnTo>
                  <a:pt x="1104861" y="0"/>
                </a:lnTo>
                <a:lnTo>
                  <a:pt x="1104861" y="1225148"/>
                </a:lnTo>
                <a:lnTo>
                  <a:pt x="0" y="122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595144" y="6289507"/>
            <a:ext cx="1259972" cy="1116650"/>
          </a:xfrm>
          <a:custGeom>
            <a:avLst/>
            <a:gdLst/>
            <a:ahLst/>
            <a:cxnLst/>
            <a:rect l="l" t="t" r="r" b="b"/>
            <a:pathLst>
              <a:path w="1259972" h="1116650">
                <a:moveTo>
                  <a:pt x="0" y="0"/>
                </a:moveTo>
                <a:lnTo>
                  <a:pt x="1259972" y="0"/>
                </a:lnTo>
                <a:lnTo>
                  <a:pt x="1259972" y="1116650"/>
                </a:lnTo>
                <a:lnTo>
                  <a:pt x="0" y="1116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" name="Group 4"/>
          <p:cNvGrpSpPr/>
          <p:nvPr/>
        </p:nvGrpSpPr>
        <p:grpSpPr>
          <a:xfrm>
            <a:off x="361570" y="6026861"/>
            <a:ext cx="1641941" cy="164194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159" y="8161837"/>
            <a:ext cx="1556762" cy="155676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55828" y="8302343"/>
            <a:ext cx="1253424" cy="1275750"/>
          </a:xfrm>
          <a:custGeom>
            <a:avLst/>
            <a:gdLst/>
            <a:ahLst/>
            <a:cxnLst/>
            <a:rect l="l" t="t" r="r" b="b"/>
            <a:pathLst>
              <a:path w="1253424" h="1275750">
                <a:moveTo>
                  <a:pt x="0" y="0"/>
                </a:moveTo>
                <a:lnTo>
                  <a:pt x="1253424" y="0"/>
                </a:lnTo>
                <a:lnTo>
                  <a:pt x="1253424" y="1275749"/>
                </a:lnTo>
                <a:lnTo>
                  <a:pt x="0" y="127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1" name="Group 11"/>
          <p:cNvGrpSpPr/>
          <p:nvPr/>
        </p:nvGrpSpPr>
        <p:grpSpPr>
          <a:xfrm>
            <a:off x="439125" y="3889620"/>
            <a:ext cx="1641941" cy="16419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0545" y="2637455"/>
            <a:ext cx="3494271" cy="1303990"/>
            <a:chOff x="0" y="0"/>
            <a:chExt cx="920302" cy="343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CD82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9031" y="4122420"/>
            <a:ext cx="3717298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Acquisition or lease of  7x sites for Village-style projects across the region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Acquisition or lease of 2x sites for RV parking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$9 million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22286" y="6370431"/>
            <a:ext cx="439841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  modular units and provision of site servicing</a:t>
            </a:r>
            <a:endParaRPr lang="en-US" sz="2350" dirty="0">
              <a:sym typeface="Barlow"/>
            </a:endParaRP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</a:rPr>
              <a:t>Supportive zoning </a:t>
            </a:r>
          </a:p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$6 million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22286" y="7949139"/>
            <a:ext cx="4398417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provide trauma informed, culturally grounded supports to those with the most complex needs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Site maintenance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$8 million annually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35986" y="4145875"/>
            <a:ext cx="3717298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Acquisition or lease of site(s) for up to 30 additional shelter spaces with additional capacity as warming/cooling </a:t>
            </a:r>
            <a:r>
              <a:rPr lang="en-US" sz="2399" spc="-47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centres</a:t>
            </a:r>
            <a:endParaRPr lang="en-US" sz="2399" spc="-47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$1 million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35986" y="6314347"/>
            <a:ext cx="3717298" cy="168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Culturally grounded renovation of existing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space(s) 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$500,000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047500" y="7932420"/>
            <a:ext cx="4161578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offer trauma informed, culturally grounded supports to permanent shelter operations as well as increased capacity during extreme weather events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$1 million annually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22344" y="4182527"/>
            <a:ext cx="4257424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Acquisition of existing site for 20 treatment beds</a:t>
            </a:r>
            <a:endParaRPr lang="en-US" sz="2350" spc="-47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marL="342900" indent="-342900" algn="ctr">
              <a:lnSpc>
                <a:spcPts val="2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 Bold"/>
                <a:cs typeface="Barlow Bold"/>
              </a:rPr>
              <a:t>Supportive recovery options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350" b="1" spc="-47" dirty="0">
                <a:solidFill>
                  <a:srgbClr val="000000"/>
                </a:solidFill>
                <a:latin typeface="Barlow"/>
                <a:ea typeface="Barlow Bold"/>
                <a:cs typeface="Barlow Bold"/>
              </a:rPr>
              <a:t>$2 million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24483" y="6121352"/>
            <a:ext cx="3717298" cy="168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Culturally grounded renovation of existing space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and purchase of 20 modular sleeping units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$1.5 million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24483" y="8140992"/>
            <a:ext cx="412952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deliver trauma informed, culturally grounded treatment with pre-and post- treatment options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$2.6 million annually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15398" y="2808119"/>
            <a:ext cx="3184564" cy="87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Temporary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Supported Solutions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047500" y="2585630"/>
            <a:ext cx="3494271" cy="1303990"/>
            <a:chOff x="0" y="0"/>
            <a:chExt cx="920302" cy="34343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A5A4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658232" y="2806715"/>
            <a:ext cx="204978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Shelter Space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503921" y="2585630"/>
            <a:ext cx="3494271" cy="1303990"/>
            <a:chOff x="0" y="0"/>
            <a:chExt cx="920302" cy="3434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9BDEAC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957442" y="3032446"/>
            <a:ext cx="2622947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Treatment</a:t>
            </a:r>
            <a:endParaRPr lang="en-US" sz="2550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361563" y="112202"/>
            <a:ext cx="10643117" cy="193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Phase One </a:t>
            </a:r>
            <a:r>
              <a:rPr lang="en-US" sz="40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1-3 years</a:t>
            </a:r>
            <a:endParaRPr lang="en-US" sz="4000" dirty="0">
              <a:solidFill>
                <a:srgbClr val="000000"/>
              </a:solidFill>
              <a:latin typeface="Barlow"/>
              <a:ea typeface="Canva Sans Bold"/>
              <a:cs typeface="Canva Sans Bold"/>
            </a:endParaRPr>
          </a:p>
          <a:p>
            <a:pPr algn="ctr">
              <a:lnSpc>
                <a:spcPts val="6860"/>
              </a:lnSpc>
            </a:pPr>
            <a:r>
              <a:rPr lang="en-US" sz="40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Immediate Priority - Complex Needs</a:t>
            </a:r>
            <a:endParaRPr lang="en-US" sz="4000" dirty="0">
              <a:solidFill>
                <a:srgbClr val="000000"/>
              </a:solidFill>
              <a:latin typeface="Barlow"/>
              <a:ea typeface="Canva Sans Bold"/>
              <a:cs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7665" y="3602341"/>
            <a:ext cx="1104861" cy="1225148"/>
          </a:xfrm>
          <a:custGeom>
            <a:avLst/>
            <a:gdLst/>
            <a:ahLst/>
            <a:cxnLst/>
            <a:rect l="l" t="t" r="r" b="b"/>
            <a:pathLst>
              <a:path w="1104861" h="1225148">
                <a:moveTo>
                  <a:pt x="0" y="0"/>
                </a:moveTo>
                <a:lnTo>
                  <a:pt x="1104861" y="0"/>
                </a:lnTo>
                <a:lnTo>
                  <a:pt x="1104861" y="1225148"/>
                </a:lnTo>
                <a:lnTo>
                  <a:pt x="0" y="122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630110" y="5901516"/>
            <a:ext cx="1259972" cy="1116650"/>
          </a:xfrm>
          <a:custGeom>
            <a:avLst/>
            <a:gdLst/>
            <a:ahLst/>
            <a:cxnLst/>
            <a:rect l="l" t="t" r="r" b="b"/>
            <a:pathLst>
              <a:path w="1259972" h="1116650">
                <a:moveTo>
                  <a:pt x="0" y="0"/>
                </a:moveTo>
                <a:lnTo>
                  <a:pt x="1259971" y="0"/>
                </a:lnTo>
                <a:lnTo>
                  <a:pt x="1259971" y="1116650"/>
                </a:lnTo>
                <a:lnTo>
                  <a:pt x="0" y="1116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" name="Group 4"/>
          <p:cNvGrpSpPr/>
          <p:nvPr/>
        </p:nvGrpSpPr>
        <p:grpSpPr>
          <a:xfrm>
            <a:off x="439125" y="5638871"/>
            <a:ext cx="1641941" cy="164194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159" y="8161837"/>
            <a:ext cx="1556762" cy="155676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55828" y="8302343"/>
            <a:ext cx="1253424" cy="1275750"/>
          </a:xfrm>
          <a:custGeom>
            <a:avLst/>
            <a:gdLst/>
            <a:ahLst/>
            <a:cxnLst/>
            <a:rect l="l" t="t" r="r" b="b"/>
            <a:pathLst>
              <a:path w="1253424" h="1275750">
                <a:moveTo>
                  <a:pt x="0" y="0"/>
                </a:moveTo>
                <a:lnTo>
                  <a:pt x="1253424" y="0"/>
                </a:lnTo>
                <a:lnTo>
                  <a:pt x="1253424" y="1275749"/>
                </a:lnTo>
                <a:lnTo>
                  <a:pt x="0" y="127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1" name="Group 11"/>
          <p:cNvGrpSpPr/>
          <p:nvPr/>
        </p:nvGrpSpPr>
        <p:grpSpPr>
          <a:xfrm>
            <a:off x="404159" y="3393945"/>
            <a:ext cx="1641941" cy="16419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49031" y="1831751"/>
            <a:ext cx="3494271" cy="1303990"/>
            <a:chOff x="0" y="0"/>
            <a:chExt cx="920302" cy="343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32657E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9031" y="5287360"/>
            <a:ext cx="349244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Renovations to each to ensure suitability and cultural safety within rooming house </a:t>
            </a:r>
          </a:p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 million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01129" y="7769230"/>
            <a:ext cx="4188247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provide trauma informed, culturally sensitive daily supports 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Site maintenance</a:t>
            </a: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$2 million annually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35986" y="3378981"/>
            <a:ext cx="3717298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n/a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92199" y="5225245"/>
            <a:ext cx="371729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The infrastructure required -  relationships with local non-profits with the capacity to administer </a:t>
            </a: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resources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93638" y="3403470"/>
            <a:ext cx="3717298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n/a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29322" y="5718327"/>
            <a:ext cx="3717298" cy="35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n/a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77180" y="7463536"/>
            <a:ext cx="482158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Enhance and expand mental health services, offering trauma informed,  culturally grounded supports </a:t>
            </a:r>
          </a:p>
          <a:p>
            <a:pPr marL="342900" indent="-342900" algn="ctr">
              <a:lnSpc>
                <a:spcPts val="2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Pre- and post- treatment supports</a:t>
            </a:r>
          </a:p>
          <a:p>
            <a:pPr marL="342900" indent="-342900" algn="ctr">
              <a:lnSpc>
                <a:spcPts val="2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Peer Support options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74697" y="1980985"/>
            <a:ext cx="300722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Supports for Seniors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972549" y="1969488"/>
            <a:ext cx="3719122" cy="1360203"/>
            <a:chOff x="0" y="0"/>
            <a:chExt cx="920302" cy="3434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A5A4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363065" y="2278154"/>
            <a:ext cx="2984417" cy="412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Income Supports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2393638" y="1831751"/>
            <a:ext cx="3494271" cy="1303990"/>
            <a:chOff x="0" y="0"/>
            <a:chExt cx="920302" cy="3434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9BDEAC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759798" y="1980985"/>
            <a:ext cx="276195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Outreach Supports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81918" y="145791"/>
            <a:ext cx="6771777" cy="104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Phase Two  </a:t>
            </a:r>
            <a:r>
              <a:rPr lang="en-US" sz="4000" dirty="0">
                <a:solidFill>
                  <a:srgbClr val="000000"/>
                </a:solidFill>
                <a:latin typeface="Barlow"/>
                <a:ea typeface="Canva Sans Bold"/>
                <a:cs typeface="Canva Sans Bold"/>
                <a:sym typeface="Canva Sans Bold"/>
              </a:rPr>
              <a:t>2-4 years</a:t>
            </a:r>
            <a:endParaRPr lang="en-US" sz="4000" dirty="0">
              <a:solidFill>
                <a:srgbClr val="000000"/>
              </a:solidFill>
              <a:latin typeface="Barlow"/>
              <a:ea typeface="Canva Sans Bold"/>
              <a:cs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349031" y="3521599"/>
            <a:ext cx="3717298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 4 existing, multi-bed residences</a:t>
            </a:r>
          </a:p>
          <a:p>
            <a:pPr algn="ctr">
              <a:lnSpc>
                <a:spcPts val="2639"/>
              </a:lnSpc>
            </a:pPr>
            <a:r>
              <a:rPr lang="en-US" sz="2399" spc="-4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$4 million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C45773-4C96-BCBA-7B18-D5E564DE8B10}"/>
              </a:ext>
            </a:extLst>
          </p:cNvPr>
          <p:cNvSpPr txBox="1"/>
          <p:nvPr/>
        </p:nvSpPr>
        <p:spPr>
          <a:xfrm>
            <a:off x="6932950" y="7457607"/>
            <a:ext cx="4422098" cy="1900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50" dirty="0">
                <a:latin typeface="Barlow"/>
                <a:cs typeface="Calibri"/>
              </a:rPr>
              <a:t>Investments in housing loss prevention measures: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>
                <a:latin typeface="Barlow"/>
                <a:cs typeface="Calibri"/>
              </a:rPr>
              <a:t>Emergency/crisis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>
                <a:latin typeface="Barlow"/>
                <a:cs typeface="Calibri"/>
              </a:rPr>
              <a:t>Rent subsidies</a:t>
            </a:r>
          </a:p>
          <a:p>
            <a:pPr marL="342900" indent="-342900">
              <a:buFont typeface="Arial"/>
              <a:buChar char="•"/>
            </a:pPr>
            <a:r>
              <a:rPr lang="en-US" sz="2350" dirty="0">
                <a:latin typeface="Barlow"/>
                <a:cs typeface="Calibri"/>
              </a:rPr>
              <a:t>Guaranteed Basic Income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3846-7eeb-489d-b096-f08715152058">
      <Terms xmlns="http://schemas.microsoft.com/office/infopath/2007/PartnerControls"/>
    </lcf76f155ced4ddcb4097134ff3c332f>
    <TaxCatchAll xmlns="d7069085-6aac-40b9-a2d9-96a20d4be4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319A192DED54687216646F3BD56A9" ma:contentTypeVersion="18" ma:contentTypeDescription="Create a new document." ma:contentTypeScope="" ma:versionID="a06d080b491cde61ea533222612abedd">
  <xsd:schema xmlns:xsd="http://www.w3.org/2001/XMLSchema" xmlns:xs="http://www.w3.org/2001/XMLSchema" xmlns:p="http://schemas.microsoft.com/office/2006/metadata/properties" xmlns:ns2="d7069085-6aac-40b9-a2d9-96a20d4be4b7" xmlns:ns3="26c53846-7eeb-489d-b096-f08715152058" targetNamespace="http://schemas.microsoft.com/office/2006/metadata/properties" ma:root="true" ma:fieldsID="c398ed9c32767aa40b80bcf0b9920002" ns2:_="" ns3:_="">
    <xsd:import namespace="d7069085-6aac-40b9-a2d9-96a20d4be4b7"/>
    <xsd:import namespace="26c53846-7eeb-489d-b096-f08715152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69085-6aac-40b9-a2d9-96a20d4be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6bcf9-586a-4cee-95c8-57c75aea6026}" ma:internalName="TaxCatchAll" ma:showField="CatchAllData" ma:web="d7069085-6aac-40b9-a2d9-96a20d4be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3846-7eeb-489d-b096-f08715152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cc394c-cb8e-462c-a899-898a6b28b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61911-696B-44A2-9666-E5DDC0E55CBC}">
  <ds:schemaRefs>
    <ds:schemaRef ds:uri="http://purl.org/dc/dcmitype/"/>
    <ds:schemaRef ds:uri="http://schemas.microsoft.com/office/2006/documentManagement/types"/>
    <ds:schemaRef ds:uri="d7069085-6aac-40b9-a2d9-96a20d4be4b7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6c53846-7eeb-489d-b096-f0871515205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41354D-350B-4FCC-A126-C6CA0017E716}">
  <ds:schemaRefs>
    <ds:schemaRef ds:uri="26c53846-7eeb-489d-b096-f08715152058"/>
    <ds:schemaRef ds:uri="d7069085-6aac-40b9-a2d9-96a20d4be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4D465F-F58C-4207-90DD-9972D885D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962</Words>
  <Application>Microsoft Office PowerPoint</Application>
  <PresentationFormat>Custom</PresentationFormat>
  <Paragraphs>141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Maven Pro</vt:lpstr>
      <vt:lpstr>Aptos</vt:lpstr>
      <vt:lpstr>Barlow</vt:lpstr>
      <vt:lpstr>Barlow Bold</vt:lpstr>
      <vt:lpstr>Calibri Light</vt:lpstr>
      <vt:lpstr>Barlow Semi-Bold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Built on Partnerships and Working Together</vt:lpstr>
      <vt:lpstr>Our Current Situation </vt:lpstr>
      <vt:lpstr>Our Current Situation - Shelter Options</vt:lpstr>
      <vt:lpstr>Our Current Situation - Supported Housing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Properly Resourced… There is Hope – We Know What Works</vt:lpstr>
      <vt:lpstr>FROM THIS -                TO THIS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Cowichan 2024 v2</dc:title>
  <dc:creator>User2</dc:creator>
  <cp:lastModifiedBy>Dianne Hinton</cp:lastModifiedBy>
  <cp:revision>360</cp:revision>
  <cp:lastPrinted>2024-09-11T20:47:43Z</cp:lastPrinted>
  <dcterms:created xsi:type="dcterms:W3CDTF">2006-08-16T00:00:00Z</dcterms:created>
  <dcterms:modified xsi:type="dcterms:W3CDTF">2024-09-11T20:49:02Z</dcterms:modified>
  <dc:identifier>DAGEGxhqodA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0x010100EFC319A192DED54687216646F3BD56A9</vt:lpwstr>
  </property>
  <property fmtid="{D5CDD505-2E9C-101B-9397-08002B2CF9AE}" pid="3" name="MediaServiceImageTags">
    <vt:lpwstr/>
  </property>
</Properties>
</file>